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2" r:id="rId2"/>
    <p:sldId id="313" r:id="rId3"/>
    <p:sldId id="314" r:id="rId4"/>
    <p:sldId id="287" r:id="rId5"/>
    <p:sldId id="280" r:id="rId6"/>
    <p:sldId id="288" r:id="rId7"/>
    <p:sldId id="283" r:id="rId8"/>
    <p:sldId id="292" r:id="rId9"/>
    <p:sldId id="293" r:id="rId10"/>
    <p:sldId id="294" r:id="rId11"/>
    <p:sldId id="282" r:id="rId12"/>
    <p:sldId id="289" r:id="rId13"/>
    <p:sldId id="281" r:id="rId14"/>
    <p:sldId id="295" r:id="rId15"/>
    <p:sldId id="284" r:id="rId16"/>
    <p:sldId id="303" r:id="rId17"/>
    <p:sldId id="298" r:id="rId18"/>
    <p:sldId id="300" r:id="rId19"/>
    <p:sldId id="291" r:id="rId20"/>
  </p:sldIdLst>
  <p:sldSz cx="9144000" cy="6858000" type="screen4x3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08" y="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427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1"/>
            <a:ext cx="3078427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F3510B6-71C7-449B-917D-218DC32A0C5E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6DCB5CF-3BA1-45C1-813A-916BD31B23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4832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Zum letzten Punkt</a:t>
            </a:r>
            <a:r>
              <a:rPr lang="de-DE" baseline="0" dirty="0"/>
              <a:t> vgl. Zitat aus unserer Broschüre </a:t>
            </a:r>
            <a:r>
              <a:rPr lang="de-DE" b="1" baseline="0" dirty="0"/>
              <a:t>Nicht-alkoholische Fettleber (2018)</a:t>
            </a:r>
            <a:r>
              <a:rPr lang="de-DE" baseline="0" dirty="0"/>
              <a:t>: „</a:t>
            </a:r>
            <a:r>
              <a:rPr lang="de-DE" sz="1300" dirty="0"/>
              <a:t>Aktuelle Forschungsergebnisse zeigen, dass zusätzlich zu den Leberwerten auch neue molekulare Marker (M30, M65, </a:t>
            </a:r>
            <a:r>
              <a:rPr lang="de-DE" sz="1300" dirty="0" err="1"/>
              <a:t>Adiponektin</a:t>
            </a:r>
            <a:r>
              <a:rPr lang="de-DE" sz="1300" dirty="0"/>
              <a:t> etc.) auf eine Schädigung der Leber hinweisen können. Wenn sich durch diese Marker der Verdacht auf einen Leberschaden erhärtet, ist eine Leberpunktion zur weiteren Abklärung sehr wichtig.“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CB5CF-3BA1-45C1-813A-916BD31B234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0022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79712" y="1844824"/>
            <a:ext cx="5111750" cy="420933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907704" y="457944"/>
            <a:ext cx="6840760" cy="7969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Fußzeilenplatzhalter 3"/>
          <p:cNvSpPr txBox="1">
            <a:spLocks/>
          </p:cNvSpPr>
          <p:nvPr userDrawn="1"/>
        </p:nvSpPr>
        <p:spPr>
          <a:xfrm>
            <a:off x="3124200" y="633762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Deutsche Leberhilfe e.V.</a:t>
            </a:r>
            <a:endParaRPr lang="de-DE" dirty="0"/>
          </a:p>
        </p:txBody>
      </p:sp>
      <p:sp>
        <p:nvSpPr>
          <p:cNvPr id="10" name="Foliennummernplatzhalter 4"/>
          <p:cNvSpPr txBox="1">
            <a:spLocks/>
          </p:cNvSpPr>
          <p:nvPr userDrawn="1"/>
        </p:nvSpPr>
        <p:spPr>
          <a:xfrm>
            <a:off x="6553200" y="63376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403740-412A-4E76-9DC6-B14B7CA3303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5631" y="1906289"/>
            <a:ext cx="1224137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cxnSp>
        <p:nvCxnSpPr>
          <p:cNvPr id="15" name="AutoShape 8"/>
          <p:cNvCxnSpPr>
            <a:cxnSpLocks noChangeShapeType="1"/>
          </p:cNvCxnSpPr>
          <p:nvPr userDrawn="1"/>
        </p:nvCxnSpPr>
        <p:spPr bwMode="auto">
          <a:xfrm>
            <a:off x="-78184" y="1429072"/>
            <a:ext cx="9374584" cy="0"/>
          </a:xfrm>
          <a:prstGeom prst="straightConnector1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9672357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23728" y="2564904"/>
            <a:ext cx="6192688" cy="129614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858885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184" y="-53008"/>
            <a:ext cx="1981200" cy="7010400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</p:pic>
      <p:pic>
        <p:nvPicPr>
          <p:cNvPr id="11" name="Picture 4" descr="C:\Users\vanthiel\Desktop\Logos 2012\Logo Leberhilfe rund Pantone1805.gi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7472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AutoShape 7"/>
          <p:cNvCxnSpPr>
            <a:cxnSpLocks noChangeShapeType="1"/>
          </p:cNvCxnSpPr>
          <p:nvPr userDrawn="1"/>
        </p:nvCxnSpPr>
        <p:spPr bwMode="auto">
          <a:xfrm>
            <a:off x="1371600" y="-18728"/>
            <a:ext cx="0" cy="6858000"/>
          </a:xfrm>
          <a:prstGeom prst="straightConnector1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739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uters.com/business/healthcare-pharmaceuticals/us-fda-panel-votes-against-accelerated-approval-intercept-fatty-liver-drug-2023-05-19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www.dgvs.de/wissen-kompakt/leitlinien/leitlinien-der-dgvs/nash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35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10" Type="http://schemas.openxmlformats.org/officeDocument/2006/relationships/image" Target="../media/image7.png"/><Relationship Id="rId4" Type="http://schemas.openxmlformats.org/officeDocument/2006/relationships/image" Target="../media/image36.png"/><Relationship Id="rId9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gvs.de/wp-content/uploads/2022/06/NAFLD-Strategiepapier_Runder-Tisch_11.05.2022.pdf" TargetMode="Externa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.bin"/><Relationship Id="rId4" Type="http://schemas.openxmlformats.org/officeDocument/2006/relationships/hyperlink" Target="https://www.dgvs.de/wissen/leitlinien/leitlinien-dgvs/nicht-alkoholische-fettlebererkrankungen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national-nash-day.com/" TargetMode="Externa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leberhilfe.org/nash-day-2023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leberhilfe.org" TargetMode="Externa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.bin"/><Relationship Id="rId4" Type="http://schemas.openxmlformats.org/officeDocument/2006/relationships/hyperlink" Target="http://www.leberhilfe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ki.de/DE/Content/Gesundheitsmonitoring/Studien/Adipositas_Monitoring/Adipositas/HTML_Themenblatt_Adipositas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dgvs.de/wp-content/uploads/2022/06/NAFLD-Strategiepapier_Runder-Tisch_11.05.2022.pdf" TargetMode="External"/><Relationship Id="rId4" Type="http://schemas.openxmlformats.org/officeDocument/2006/relationships/hyperlink" Target="https://www.dgvs.de/wp-content/uploads/2022/04/LL-NAFLD_deutsch_final_28.04.22.pd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sciencedirect.com/science/article/pii/S258955592200097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0335" y="4293096"/>
            <a:ext cx="6192688" cy="1584176"/>
          </a:xfrm>
        </p:spPr>
        <p:txBody>
          <a:bodyPr/>
          <a:lstStyle/>
          <a:p>
            <a:pPr eaLnBrk="1" hangingPunct="1"/>
            <a:r>
              <a:rPr lang="de-DE" altLang="de-DE" sz="1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de-DE" altLang="de-DE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de-DE" altLang="de-DE" sz="2600" b="1" dirty="0">
                <a:solidFill>
                  <a:schemeClr val="accent5">
                    <a:lumMod val="75000"/>
                  </a:schemeClr>
                </a:solidFill>
              </a:rPr>
              <a:t>Nicht alkoholische Fettlebererkrankungen</a:t>
            </a:r>
            <a:r>
              <a:rPr lang="de-DE" altLang="de-DE" sz="30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de-DE" altLang="de-DE" sz="3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de-DE" altLang="de-DE" sz="3000" b="1" dirty="0">
                <a:solidFill>
                  <a:schemeClr val="accent5">
                    <a:lumMod val="75000"/>
                  </a:schemeClr>
                </a:solidFill>
              </a:rPr>
              <a:t>NAFL und NASH</a:t>
            </a:r>
            <a:r>
              <a:rPr lang="de-DE" altLang="de-DE" b="1" dirty="0">
                <a:solidFill>
                  <a:schemeClr val="accent2"/>
                </a:solidFill>
              </a:rPr>
              <a:t/>
            </a:r>
            <a:br>
              <a:rPr lang="de-DE" altLang="de-DE" b="1" dirty="0">
                <a:solidFill>
                  <a:schemeClr val="accent2"/>
                </a:solidFill>
              </a:rPr>
            </a:br>
            <a:r>
              <a:rPr lang="de-DE" altLang="de-DE" sz="1800" b="1" dirty="0"/>
              <a:t/>
            </a:r>
            <a:br>
              <a:rPr lang="de-DE" altLang="de-DE" sz="1800" b="1" dirty="0"/>
            </a:br>
            <a:r>
              <a:rPr lang="de-DE" altLang="de-DE" sz="1800" b="1" dirty="0"/>
              <a:t>Eine Präsentation der Deutschen Leberhilfe e.V.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2726"/>
            <a:ext cx="5904656" cy="4170370"/>
          </a:xfrm>
          <a:prstGeom prst="rect">
            <a:avLst/>
          </a:prstGeom>
        </p:spPr>
      </p:pic>
      <p:cxnSp>
        <p:nvCxnSpPr>
          <p:cNvPr id="5" name="Gerade Verbindung 4"/>
          <p:cNvCxnSpPr/>
          <p:nvPr/>
        </p:nvCxnSpPr>
        <p:spPr>
          <a:xfrm>
            <a:off x="1403648" y="4293096"/>
            <a:ext cx="7740352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5940152" y="1500025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4000" b="1" dirty="0" smtClean="0">
                <a:solidFill>
                  <a:schemeClr val="accent5">
                    <a:lumMod val="75000"/>
                  </a:schemeClr>
                </a:solidFill>
              </a:rPr>
              <a:t>8. </a:t>
            </a:r>
            <a:r>
              <a:rPr lang="de-DE" altLang="de-DE" sz="4000" b="1" dirty="0" smtClean="0">
                <a:solidFill>
                  <a:schemeClr val="accent5">
                    <a:lumMod val="75000"/>
                  </a:schemeClr>
                </a:solidFill>
              </a:rPr>
              <a:t>Juni 2023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5363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476672"/>
            <a:ext cx="6897984" cy="1296144"/>
          </a:xfrm>
        </p:spPr>
        <p:txBody>
          <a:bodyPr/>
          <a:lstStyle/>
          <a:p>
            <a:pPr eaLnBrk="1" hangingPunct="1"/>
            <a:r>
              <a:rPr lang="de-DE" altLang="de-DE" b="1" dirty="0">
                <a:solidFill>
                  <a:schemeClr val="accent2"/>
                </a:solidFill>
              </a:rPr>
              <a:t> </a:t>
            </a:r>
            <a:r>
              <a:rPr lang="de-DE" altLang="de-DE" b="1" dirty="0">
                <a:solidFill>
                  <a:schemeClr val="accent5">
                    <a:lumMod val="75000"/>
                  </a:schemeClr>
                </a:solidFill>
              </a:rPr>
              <a:t>Risiken reduzieren:</a:t>
            </a:r>
            <a:br>
              <a:rPr lang="de-DE" altLang="de-DE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de-DE" altLang="de-DE" b="1" dirty="0">
                <a:solidFill>
                  <a:schemeClr val="accent5">
                    <a:lumMod val="75000"/>
                  </a:schemeClr>
                </a:solidFill>
              </a:rPr>
              <a:t>aber wie?</a:t>
            </a:r>
            <a:endParaRPr lang="de-DE" altLang="de-DE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17072" y="2276872"/>
            <a:ext cx="7447416" cy="3096344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923928" y="407707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Leberschädigung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644008" y="3183359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Leberschutz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412776"/>
            <a:ext cx="1512168" cy="10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4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-99392"/>
            <a:ext cx="8568952" cy="705678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403648" y="-243408"/>
            <a:ext cx="8568952" cy="741682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59832" y="2348880"/>
            <a:ext cx="4824536" cy="21602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altLang="de-DE" sz="4000" b="1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764704"/>
            <a:ext cx="7704856" cy="1296144"/>
          </a:xfrm>
        </p:spPr>
        <p:txBody>
          <a:bodyPr/>
          <a:lstStyle/>
          <a:p>
            <a:pPr algn="l" eaLnBrk="1" hangingPunct="1"/>
            <a:r>
              <a:rPr lang="de-DE" altLang="de-DE" sz="3000" b="1" dirty="0">
                <a:solidFill>
                  <a:schemeClr val="accent5">
                    <a:lumMod val="75000"/>
                  </a:schemeClr>
                </a:solidFill>
              </a:rPr>
              <a:t>Trotz aktiver Forschung noch keine medikamentöse Therapie (Stand: </a:t>
            </a:r>
            <a:r>
              <a:rPr lang="de-DE" altLang="de-DE" sz="3000" b="1" dirty="0" smtClean="0">
                <a:solidFill>
                  <a:schemeClr val="accent5">
                    <a:lumMod val="75000"/>
                  </a:schemeClr>
                </a:solidFill>
              </a:rPr>
              <a:t>Juni 2023)</a:t>
            </a:r>
            <a:endParaRPr lang="de-DE" altLang="de-DE" sz="3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835696" y="2132856"/>
            <a:ext cx="7416824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accent5">
                    <a:lumMod val="75000"/>
                  </a:schemeClr>
                </a:solidFill>
              </a:rPr>
              <a:t>Noch</a:t>
            </a:r>
            <a:r>
              <a:rPr lang="de-DE" sz="2400" b="1" dirty="0"/>
              <a:t> </a:t>
            </a:r>
            <a:r>
              <a:rPr lang="de-DE" sz="2400" b="1" dirty="0">
                <a:solidFill>
                  <a:srgbClr val="C00000"/>
                </a:solidFill>
              </a:rPr>
              <a:t>keine</a:t>
            </a:r>
            <a:r>
              <a:rPr lang="de-DE" sz="2400" b="1" dirty="0"/>
              <a:t> </a:t>
            </a:r>
            <a:r>
              <a:rPr lang="de-DE" sz="2400" b="1" dirty="0">
                <a:solidFill>
                  <a:schemeClr val="accent5">
                    <a:lumMod val="75000"/>
                  </a:schemeClr>
                </a:solidFill>
              </a:rPr>
              <a:t>Rundum-Glücklich-Pille in Sicht!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Zahlreiche Substanzen gegen NASH (nicht gegen einfache Fettleber) sind in klinischen Studien</a:t>
            </a:r>
            <a:r>
              <a:rPr lang="de-DE" sz="2500" dirty="0"/>
              <a:t/>
            </a:r>
            <a:br>
              <a:rPr lang="de-DE" sz="2500" dirty="0"/>
            </a:br>
            <a:r>
              <a:rPr lang="de-DE" sz="1500" dirty="0"/>
              <a:t>Erste Zulassungen in den kommenden Jahren erwartet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In Studien bisher nur mäßige Erfolge (ca. </a:t>
            </a:r>
            <a:r>
              <a:rPr lang="de-DE" sz="2400" dirty="0" smtClean="0"/>
              <a:t>10–40</a:t>
            </a:r>
            <a:r>
              <a:rPr lang="de-DE" sz="2400" dirty="0"/>
              <a:t>%) gegen Entzündung, Verfettung und/oder </a:t>
            </a:r>
            <a:r>
              <a:rPr lang="de-DE" sz="2400" dirty="0" smtClean="0"/>
              <a:t>Vernarbung</a:t>
            </a:r>
            <a:br>
              <a:rPr lang="de-DE" sz="2400" dirty="0" smtClean="0"/>
            </a:br>
            <a:r>
              <a:rPr lang="de-DE" sz="1500" dirty="0" smtClean="0"/>
              <a:t>Im Mai 2023 äußerte die FDA (USA) Bedenken aufgrund </a:t>
            </a:r>
            <a:r>
              <a:rPr lang="de-DE" sz="1500" dirty="0"/>
              <a:t>des Risiko-Nutzen-Profils, </a:t>
            </a:r>
            <a:r>
              <a:rPr lang="de-DE" sz="1500" dirty="0" smtClean="0"/>
              <a:t>Obeticholsäure beschleunigt für NASH zuzulassen; Entscheidung Ende Juni erwartet</a:t>
            </a:r>
            <a:r>
              <a:rPr lang="de-DE" sz="1500" baseline="30000" dirty="0" smtClean="0"/>
              <a:t>1</a:t>
            </a:r>
            <a:endParaRPr lang="de-DE" sz="1500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accent5">
                    <a:lumMod val="75000"/>
                  </a:schemeClr>
                </a:solidFill>
              </a:rPr>
              <a:t>Lebensstiländerungen bleiben vorerst Therapie Nr. 1</a:t>
            </a:r>
            <a:br>
              <a:rPr lang="de-DE" sz="2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de-DE" sz="1500" dirty="0"/>
              <a:t>Auch in Medikamentenstudien gegen NASH gehören diese zum Programm. </a:t>
            </a:r>
            <a:br>
              <a:rPr lang="de-DE" sz="1500" dirty="0"/>
            </a:br>
            <a:r>
              <a:rPr lang="de-DE" sz="1500" dirty="0"/>
              <a:t>Deshalb werden oft auch gute Ergebnisse in Placebo-Vergleichsgruppe gesehen!</a:t>
            </a:r>
          </a:p>
          <a:p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412776"/>
            <a:ext cx="1512168" cy="1068020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2051720" y="6379657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1) </a:t>
            </a:r>
            <a:r>
              <a:rPr lang="de-DE" sz="1000" dirty="0" smtClean="0">
                <a:hlinkClick r:id="rId4"/>
              </a:rPr>
              <a:t>https</a:t>
            </a:r>
            <a:r>
              <a:rPr lang="de-DE" sz="1000" dirty="0">
                <a:hlinkClick r:id="rId4"/>
              </a:rPr>
              <a:t>://www.reuters.com/business/healthcare-pharmaceuticals/us-fda-panel-votes-against-accelerated-approval-intercept-fatty-liver-drug-2023-05-19</a:t>
            </a:r>
            <a:r>
              <a:rPr lang="de-DE" sz="1000" dirty="0" smtClean="0">
                <a:hlinkClick r:id="rId4"/>
              </a:rPr>
              <a:t>/</a:t>
            </a:r>
            <a:r>
              <a:rPr lang="de-DE" sz="1000" dirty="0" smtClean="0"/>
              <a:t> 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14225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59832" y="2348880"/>
            <a:ext cx="4824536" cy="21602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altLang="de-DE" sz="4000" b="1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548680"/>
            <a:ext cx="6897984" cy="1296144"/>
          </a:xfrm>
        </p:spPr>
        <p:txBody>
          <a:bodyPr/>
          <a:lstStyle/>
          <a:p>
            <a:pPr eaLnBrk="1" hangingPunct="1"/>
            <a:r>
              <a:rPr lang="de-DE" altLang="de-DE" sz="3800" b="1" dirty="0">
                <a:solidFill>
                  <a:schemeClr val="accent5">
                    <a:lumMod val="75000"/>
                  </a:schemeClr>
                </a:solidFill>
              </a:rPr>
              <a:t>Was Sie bei Fettleber und NASH möglichst </a:t>
            </a:r>
            <a:r>
              <a:rPr lang="de-DE" altLang="de-DE" sz="3800" b="1" i="1" u="sng" dirty="0">
                <a:solidFill>
                  <a:schemeClr val="accent5">
                    <a:lumMod val="75000"/>
                  </a:schemeClr>
                </a:solidFill>
              </a:rPr>
              <a:t>meiden</a:t>
            </a:r>
            <a:r>
              <a:rPr lang="de-DE" altLang="de-DE" sz="3800" b="1" dirty="0">
                <a:solidFill>
                  <a:schemeClr val="accent5">
                    <a:lumMod val="75000"/>
                  </a:schemeClr>
                </a:solidFill>
              </a:rPr>
              <a:t> sollten</a:t>
            </a:r>
          </a:p>
        </p:txBody>
      </p:sp>
      <p:grpSp>
        <p:nvGrpSpPr>
          <p:cNvPr id="21" name="Gruppieren 20"/>
          <p:cNvGrpSpPr/>
          <p:nvPr/>
        </p:nvGrpSpPr>
        <p:grpSpPr>
          <a:xfrm>
            <a:off x="4211960" y="1988840"/>
            <a:ext cx="1884861" cy="2444935"/>
            <a:chOff x="4412925" y="1986080"/>
            <a:chExt cx="1884861" cy="2444935"/>
          </a:xfrm>
        </p:grpSpPr>
        <p:sp>
          <p:nvSpPr>
            <p:cNvPr id="17" name="Textfeld 16"/>
            <p:cNvSpPr txBox="1"/>
            <p:nvPr/>
          </p:nvSpPr>
          <p:spPr>
            <a:xfrm>
              <a:off x="5073650" y="4077072"/>
              <a:ext cx="122413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700" dirty="0"/>
                <a:t>Alkohol</a:t>
              </a:r>
            </a:p>
          </p:txBody>
        </p:sp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2925" y="1986080"/>
              <a:ext cx="1740845" cy="2141239"/>
            </a:xfrm>
            <a:prstGeom prst="rect">
              <a:avLst/>
            </a:prstGeom>
          </p:spPr>
        </p:pic>
      </p:grpSp>
      <p:grpSp>
        <p:nvGrpSpPr>
          <p:cNvPr id="26" name="Gruppieren 25"/>
          <p:cNvGrpSpPr/>
          <p:nvPr/>
        </p:nvGrpSpPr>
        <p:grpSpPr>
          <a:xfrm>
            <a:off x="1691680" y="2204864"/>
            <a:ext cx="2772816" cy="2038665"/>
            <a:chOff x="1691680" y="2348880"/>
            <a:chExt cx="2772816" cy="2038665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2348880"/>
              <a:ext cx="2304256" cy="1734969"/>
            </a:xfrm>
            <a:prstGeom prst="rect">
              <a:avLst/>
            </a:prstGeom>
          </p:spPr>
        </p:pic>
        <p:sp>
          <p:nvSpPr>
            <p:cNvPr id="2" name="Textfeld 1"/>
            <p:cNvSpPr txBox="1"/>
            <p:nvPr/>
          </p:nvSpPr>
          <p:spPr>
            <a:xfrm>
              <a:off x="2448272" y="4033602"/>
              <a:ext cx="201622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700" dirty="0"/>
                <a:t>Fast Food</a:t>
              </a:r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6732239" y="2348880"/>
            <a:ext cx="2304257" cy="1800200"/>
            <a:chOff x="6732239" y="2420888"/>
            <a:chExt cx="2304257" cy="1800200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39" y="2420888"/>
              <a:ext cx="2232249" cy="1157435"/>
            </a:xfrm>
            <a:prstGeom prst="rect">
              <a:avLst/>
            </a:prstGeom>
          </p:spPr>
        </p:pic>
        <p:sp>
          <p:nvSpPr>
            <p:cNvPr id="16" name="Textfeld 15"/>
            <p:cNvSpPr txBox="1"/>
            <p:nvPr/>
          </p:nvSpPr>
          <p:spPr>
            <a:xfrm>
              <a:off x="7020272" y="3605535"/>
              <a:ext cx="201622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700" dirty="0" smtClean="0"/>
                <a:t>Rauchen (erhöht Entzündungsrisiko)</a:t>
              </a:r>
              <a:endParaRPr lang="de-DE" sz="1700" dirty="0"/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1979712" y="4725144"/>
            <a:ext cx="3093939" cy="2016224"/>
            <a:chOff x="1979712" y="4725144"/>
            <a:chExt cx="3093939" cy="2016224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712" y="4725144"/>
              <a:ext cx="2484784" cy="1656523"/>
            </a:xfrm>
            <a:prstGeom prst="rect">
              <a:avLst/>
            </a:prstGeom>
          </p:spPr>
        </p:pic>
        <p:sp>
          <p:nvSpPr>
            <p:cNvPr id="18" name="Textfeld 17"/>
            <p:cNvSpPr txBox="1"/>
            <p:nvPr/>
          </p:nvSpPr>
          <p:spPr>
            <a:xfrm>
              <a:off x="1979713" y="6387425"/>
              <a:ext cx="3093938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700" dirty="0"/>
                <a:t>Softdrinks und gesüßte Säfte</a:t>
              </a: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5868144" y="4485056"/>
            <a:ext cx="3340844" cy="2328320"/>
            <a:chOff x="5868144" y="4485056"/>
            <a:chExt cx="3340844" cy="2328320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4984" y="4485056"/>
              <a:ext cx="2880320" cy="1735160"/>
            </a:xfrm>
            <a:prstGeom prst="rect">
              <a:avLst/>
            </a:prstGeom>
          </p:spPr>
        </p:pic>
        <p:sp>
          <p:nvSpPr>
            <p:cNvPr id="20" name="Textfeld 19"/>
            <p:cNvSpPr txBox="1"/>
            <p:nvPr/>
          </p:nvSpPr>
          <p:spPr>
            <a:xfrm>
              <a:off x="5868144" y="6228601"/>
              <a:ext cx="33408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/>
                <a:t>Unnötige Medikamente meiden, aber nötige nehmen: Arzt/Ärztin fragen!</a:t>
              </a:r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1582466" y="2204864"/>
            <a:ext cx="7038367" cy="4182561"/>
            <a:chOff x="1582466" y="2204864"/>
            <a:chExt cx="7038367" cy="4182561"/>
          </a:xfrm>
        </p:grpSpPr>
        <p:cxnSp>
          <p:nvCxnSpPr>
            <p:cNvPr id="28" name="Gerade Verbindung 27"/>
            <p:cNvCxnSpPr/>
            <p:nvPr/>
          </p:nvCxnSpPr>
          <p:spPr>
            <a:xfrm flipV="1">
              <a:off x="1582466" y="2204864"/>
              <a:ext cx="2413470" cy="186169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>
            <a:xfrm flipV="1">
              <a:off x="1853097" y="4725144"/>
              <a:ext cx="2862919" cy="166228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/>
          </p:nvCxnSpPr>
          <p:spPr>
            <a:xfrm flipV="1">
              <a:off x="4560886" y="2204865"/>
              <a:ext cx="1739306" cy="173589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/>
          </p:nvCxnSpPr>
          <p:spPr>
            <a:xfrm flipV="1">
              <a:off x="7092280" y="2276872"/>
              <a:ext cx="1528553" cy="120513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/>
          </p:nvCxnSpPr>
          <p:spPr>
            <a:xfrm>
              <a:off x="6806971" y="2426555"/>
              <a:ext cx="1797476" cy="102711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/>
          </p:nvCxnSpPr>
          <p:spPr>
            <a:xfrm>
              <a:off x="1890463" y="4645771"/>
              <a:ext cx="2982222" cy="17358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/>
          </p:nvCxnSpPr>
          <p:spPr>
            <a:xfrm>
              <a:off x="1582466" y="2204864"/>
              <a:ext cx="2413470" cy="17358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/>
          </p:nvCxnSpPr>
          <p:spPr>
            <a:xfrm>
              <a:off x="4560886" y="2284126"/>
              <a:ext cx="1708226" cy="149985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feld 51"/>
          <p:cNvSpPr txBox="1"/>
          <p:nvPr/>
        </p:nvSpPr>
        <p:spPr>
          <a:xfrm>
            <a:off x="7020272" y="4653136"/>
            <a:ext cx="1224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b="1" dirty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412776"/>
            <a:ext cx="1512168" cy="10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59832" y="2348880"/>
            <a:ext cx="4824536" cy="21602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altLang="de-DE" sz="4000" b="1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692696"/>
            <a:ext cx="6897984" cy="1296144"/>
          </a:xfrm>
        </p:spPr>
        <p:txBody>
          <a:bodyPr/>
          <a:lstStyle/>
          <a:p>
            <a:pPr eaLnBrk="1" hangingPunct="1"/>
            <a:r>
              <a:rPr lang="de-DE" altLang="de-DE" sz="3400" b="1" dirty="0">
                <a:solidFill>
                  <a:schemeClr val="accent5">
                    <a:lumMod val="75000"/>
                  </a:schemeClr>
                </a:solidFill>
              </a:rPr>
              <a:t>Was man bei Fettleber und NASH heute tun kann: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1949201" y="4221088"/>
            <a:ext cx="3384376" cy="2251412"/>
            <a:chOff x="1949201" y="4437112"/>
            <a:chExt cx="3384376" cy="2251412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1209" y="4437112"/>
              <a:ext cx="2944229" cy="1706738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>
              <a:off x="1949201" y="6165304"/>
              <a:ext cx="33843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Bewegung hilft auch, wenn Abnehmen nicht gelingt – und bei schlanken Patienten!</a:t>
              </a:r>
            </a:p>
          </p:txBody>
        </p:sp>
      </p:grpSp>
      <p:grpSp>
        <p:nvGrpSpPr>
          <p:cNvPr id="2" name="Gruppieren 1"/>
          <p:cNvGrpSpPr/>
          <p:nvPr/>
        </p:nvGrpSpPr>
        <p:grpSpPr>
          <a:xfrm>
            <a:off x="2000286" y="1943318"/>
            <a:ext cx="2965152" cy="2068835"/>
            <a:chOff x="2000286" y="1943318"/>
            <a:chExt cx="2965152" cy="2068835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720" y="1943318"/>
              <a:ext cx="2592288" cy="1725289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/>
          </p:nvSpPr>
          <p:spPr>
            <a:xfrm>
              <a:off x="2000286" y="3673599"/>
              <a:ext cx="29651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/>
                <a:t>Übergewicht abbauen</a:t>
              </a: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5554413" y="1943318"/>
            <a:ext cx="3306579" cy="2040260"/>
            <a:chOff x="5554413" y="1943318"/>
            <a:chExt cx="3306579" cy="2040260"/>
          </a:xfrm>
        </p:grpSpPr>
        <p:sp>
          <p:nvSpPr>
            <p:cNvPr id="11" name="Textfeld 10"/>
            <p:cNvSpPr txBox="1"/>
            <p:nvPr/>
          </p:nvSpPr>
          <p:spPr>
            <a:xfrm>
              <a:off x="5554413" y="3645024"/>
              <a:ext cx="33065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/>
                <a:t>Gesunde, ausgewogene Ernährung</a:t>
              </a:r>
            </a:p>
          </p:txBody>
        </p:sp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4643" y="1943318"/>
              <a:ext cx="2861261" cy="1725289"/>
            </a:xfrm>
            <a:prstGeom prst="rect">
              <a:avLst/>
            </a:prstGeom>
          </p:spPr>
        </p:pic>
      </p:grpSp>
      <p:grpSp>
        <p:nvGrpSpPr>
          <p:cNvPr id="7" name="Gruppieren 6"/>
          <p:cNvGrpSpPr/>
          <p:nvPr/>
        </p:nvGrpSpPr>
        <p:grpSpPr>
          <a:xfrm>
            <a:off x="5580112" y="4221088"/>
            <a:ext cx="3563888" cy="2374523"/>
            <a:chOff x="5580112" y="4437112"/>
            <a:chExt cx="3563888" cy="2374523"/>
          </a:xfrm>
        </p:grpSpPr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120" y="4437112"/>
              <a:ext cx="2999630" cy="1728192"/>
            </a:xfrm>
            <a:prstGeom prst="rect">
              <a:avLst/>
            </a:prstGeom>
          </p:spPr>
        </p:pic>
        <p:sp>
          <p:nvSpPr>
            <p:cNvPr id="21" name="Textfeld 20"/>
            <p:cNvSpPr txBox="1"/>
            <p:nvPr/>
          </p:nvSpPr>
          <p:spPr>
            <a:xfrm>
              <a:off x="5580112" y="6165304"/>
              <a:ext cx="35638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Impfstatus </a:t>
              </a:r>
              <a:r>
                <a:rPr lang="de-DE" sz="1200" dirty="0" smtClean="0"/>
                <a:t>prüfen: COVID-19, Influenza, Hepatitis </a:t>
              </a:r>
              <a:r>
                <a:rPr lang="de-DE" sz="1200" dirty="0"/>
                <a:t>A+B, Pneumokokken. </a:t>
              </a:r>
              <a:r>
                <a:rPr lang="de-DE" sz="1200" dirty="0" smtClean="0"/>
                <a:t>Begleiterkrankungen wie z.B. Diabetes mellitus und Bluthochdruck gut einstellen</a:t>
              </a:r>
              <a:r>
                <a:rPr lang="de-DE" sz="1200" dirty="0"/>
                <a:t>. </a:t>
              </a:r>
            </a:p>
          </p:txBody>
        </p:sp>
      </p:grpSp>
      <p:pic>
        <p:nvPicPr>
          <p:cNvPr id="16" name="Grafik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412776"/>
            <a:ext cx="1512168" cy="10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5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764704"/>
            <a:ext cx="7344816" cy="792088"/>
          </a:xfrm>
        </p:spPr>
        <p:txBody>
          <a:bodyPr/>
          <a:lstStyle/>
          <a:p>
            <a:pPr eaLnBrk="1" hangingPunct="1"/>
            <a:r>
              <a:rPr lang="de-DE" altLang="de-DE" sz="2800" b="1" dirty="0">
                <a:solidFill>
                  <a:schemeClr val="accent5">
                    <a:lumMod val="75000"/>
                  </a:schemeClr>
                </a:solidFill>
              </a:rPr>
              <a:t>Häufige Fragen und „Volksweisheiten“ zur Leber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005047"/>
              </p:ext>
            </p:extLst>
          </p:nvPr>
        </p:nvGraphicFramePr>
        <p:xfrm>
          <a:off x="1691680" y="1484784"/>
          <a:ext cx="7128792" cy="494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8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Häufige Fragen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Antworten der Deutschen</a:t>
                      </a:r>
                      <a:r>
                        <a:rPr lang="de-DE" baseline="0" dirty="0"/>
                        <a:t> Leberhilfe e.V.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500" i="1" dirty="0"/>
                        <a:t>Helfen Naturprodukte</a:t>
                      </a:r>
                      <a:r>
                        <a:rPr lang="de-DE" sz="1500" i="1" baseline="0" dirty="0"/>
                        <a:t> wie Mariendistel/Artischocken etc.?</a:t>
                      </a:r>
                      <a:endParaRPr lang="de-DE" sz="15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Zweifelhaft!</a:t>
                      </a:r>
                      <a:r>
                        <a:rPr lang="de-DE" sz="1500" baseline="0" dirty="0"/>
                        <a:t> </a:t>
                      </a:r>
                      <a:r>
                        <a:rPr lang="de-DE" sz="1500" dirty="0"/>
                        <a:t>Für</a:t>
                      </a:r>
                      <a:r>
                        <a:rPr lang="de-DE" sz="1500" baseline="0" dirty="0"/>
                        <a:t> Artischocken gibt es keine Daten. Mariendistel (Silymarin) als Tablette wirkte in Studien mit Hepatitis-C- oder PBC-Patienten nicht besser als Placebo, für Fettleber noch nicht genug Daten.</a:t>
                      </a:r>
                      <a:endParaRPr lang="de-D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500" i="1" dirty="0"/>
                        <a:t>Obst enthält Fruktose. Ist dieses bei Fettleber</a:t>
                      </a:r>
                      <a:r>
                        <a:rPr lang="de-DE" sz="1500" i="1" baseline="0" dirty="0"/>
                        <a:t> daher verboten?</a:t>
                      </a:r>
                      <a:endParaRPr lang="de-DE" sz="15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Nein.</a:t>
                      </a:r>
                      <a:r>
                        <a:rPr lang="de-DE" sz="1500" baseline="0" dirty="0"/>
                        <a:t> Obst in Maßen (1-2 Handvoll pro Tag) ist gesund, Vorteile überwiegen. Aber: Wegen Fruktose nur wenig Obst verzehren. </a:t>
                      </a:r>
                      <a:endParaRPr lang="de-D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500" i="1" baseline="0" dirty="0"/>
                        <a:t>Entstehen durch Obst oder Obstsäfte Fuselalkohole im Darm, die der Leber schaden?</a:t>
                      </a:r>
                      <a:endParaRPr lang="de-DE" sz="15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‚Fuselalkohole‘ sind wissenschaftlich</a:t>
                      </a:r>
                      <a:r>
                        <a:rPr lang="de-DE" sz="1500" baseline="0" dirty="0"/>
                        <a:t> nicht anerkannt. Aber: Obst</a:t>
                      </a:r>
                      <a:r>
                        <a:rPr lang="de-DE" sz="1500" b="1" baseline="0" dirty="0"/>
                        <a:t>säfte</a:t>
                      </a:r>
                      <a:r>
                        <a:rPr lang="de-DE" sz="1500" baseline="0" dirty="0"/>
                        <a:t> sind oft zusätzlich gesüßt und enthalten auch sonst deutlich zu viel Fruktose!</a:t>
                      </a:r>
                      <a:endParaRPr lang="de-D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500" i="1" dirty="0"/>
                        <a:t>Bin</a:t>
                      </a:r>
                      <a:r>
                        <a:rPr lang="de-DE" sz="1500" i="1" baseline="0" dirty="0"/>
                        <a:t> ich schwer krank, wenn der Oberbauch schmerzt?</a:t>
                      </a:r>
                      <a:endParaRPr lang="de-DE" sz="15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Daran</a:t>
                      </a:r>
                      <a:r>
                        <a:rPr lang="de-DE" sz="1500" baseline="0" dirty="0"/>
                        <a:t> erkennt man das nicht. Druckschmerz ist schon bei einfacher Fettleber möglich</a:t>
                      </a:r>
                      <a:endParaRPr lang="de-D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500" i="1" dirty="0"/>
                        <a:t>Wie schnell erholt sich die Fett-leber nach Lebensstiländerung?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V</a:t>
                      </a:r>
                      <a:r>
                        <a:rPr lang="de-DE" sz="1500" baseline="0" dirty="0"/>
                        <a:t>on Mensch zu Mensch sehr unterschiedlich und schwer vorhersagbar. Wochen, Monate und z.T. länger!</a:t>
                      </a:r>
                      <a:endParaRPr lang="de-D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500" i="1" dirty="0"/>
                        <a:t>Hilft </a:t>
                      </a:r>
                      <a:r>
                        <a:rPr lang="de-DE" sz="1500" i="1" baseline="0" dirty="0"/>
                        <a:t>grüner Tee der Leber?</a:t>
                      </a:r>
                      <a:endParaRPr lang="de-DE" sz="15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Eher </a:t>
                      </a:r>
                      <a:r>
                        <a:rPr lang="de-DE" sz="1500" baseline="0" dirty="0"/>
                        <a:t>nein. Widersprüchliche Studien, ob grüner Tee nützt, schadet oder keinen Unterschied macht.</a:t>
                      </a:r>
                      <a:endParaRPr lang="de-D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500" i="1" dirty="0"/>
                        <a:t>Schadet Kaffee</a:t>
                      </a:r>
                      <a:r>
                        <a:rPr lang="de-DE" sz="1500" i="1" baseline="0" dirty="0"/>
                        <a:t> der Leber?</a:t>
                      </a:r>
                      <a:endParaRPr lang="de-DE" sz="15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Nein, im Gegenteil! Siehe nächste Folie…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412776"/>
            <a:ext cx="1512168" cy="10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25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490440" y="836712"/>
            <a:ext cx="7114008" cy="720080"/>
          </a:xfrm>
        </p:spPr>
        <p:txBody>
          <a:bodyPr/>
          <a:lstStyle/>
          <a:p>
            <a:pPr eaLnBrk="1" hangingPunct="1"/>
            <a:r>
              <a:rPr lang="de-DE" altLang="de-DE" sz="3200" b="1" dirty="0">
                <a:solidFill>
                  <a:schemeClr val="accent5">
                    <a:lumMod val="75000"/>
                  </a:schemeClr>
                </a:solidFill>
              </a:rPr>
              <a:t>Gute Nachrichten für Kaffeetrinker!</a:t>
            </a:r>
          </a:p>
        </p:txBody>
      </p:sp>
      <p:sp>
        <p:nvSpPr>
          <p:cNvPr id="16" name="Rechteck 15"/>
          <p:cNvSpPr/>
          <p:nvPr/>
        </p:nvSpPr>
        <p:spPr>
          <a:xfrm>
            <a:off x="1907704" y="6525344"/>
            <a:ext cx="71287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Link zur deutschen Leitlinie für nicht alkoholische Fettlebererkrankungen (</a:t>
            </a:r>
            <a:r>
              <a:rPr lang="de-DE" sz="800" dirty="0" smtClean="0"/>
              <a:t>2022): </a:t>
            </a:r>
            <a:r>
              <a:rPr lang="de-DE" sz="800" dirty="0">
                <a:hlinkClick r:id="rId2"/>
              </a:rPr>
              <a:t>https://www.dgvs.de/wissen-kompakt/leitlinien/leitlinien-der-dgvs/nash/</a:t>
            </a:r>
            <a:r>
              <a:rPr lang="de-DE" sz="800" dirty="0"/>
              <a:t> 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644010" y="1895921"/>
            <a:ext cx="43924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Kaffee ist in gewissem Maße leberschützend – auch bei Fettleber und NASH. Dies wurde wiederholt in Studien gezeigt.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Die deutsche </a:t>
            </a:r>
            <a:r>
              <a:rPr lang="de-DE" sz="2000" dirty="0"/>
              <a:t>Fettleber-Leitlinie </a:t>
            </a:r>
            <a:r>
              <a:rPr lang="de-DE" sz="2000" dirty="0" smtClean="0"/>
              <a:t>von 2022 stellt fest, dass Kaffeekonsum das Risiko von Leberkrebs senkt.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Unklar, welcher der zahlreichen Inhaltsstoffe dafür verantwortlich 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Egal ob teurer oder billiger Kaffee, </a:t>
            </a:r>
            <a:br>
              <a:rPr lang="de-DE" sz="2000" dirty="0"/>
            </a:br>
            <a:r>
              <a:rPr lang="de-DE" sz="2000" dirty="0"/>
              <a:t>egal ob mit Koffein oder ohne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Wenn Sie Kaffee mögen und vertragen, können Sie diesen mit ruhigem Gewissen weiter trinken.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0125980-41F8-4C29-A6E0-2AA53B3C22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88840"/>
            <a:ext cx="2602351" cy="390352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412776"/>
            <a:ext cx="1512168" cy="10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5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45" y="4221088"/>
            <a:ext cx="1152134" cy="16284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65540" y="308967"/>
            <a:ext cx="7114008" cy="1146120"/>
          </a:xfrm>
        </p:spPr>
        <p:txBody>
          <a:bodyPr/>
          <a:lstStyle/>
          <a:p>
            <a:pPr eaLnBrk="1" hangingPunct="1"/>
            <a:r>
              <a:rPr lang="de-DE" altLang="de-DE" sz="2400" b="1" dirty="0" smtClean="0">
                <a:solidFill>
                  <a:schemeClr val="accent5">
                    <a:lumMod val="75000"/>
                  </a:schemeClr>
                </a:solidFill>
              </a:rPr>
              <a:t>Informationsangebote der </a:t>
            </a:r>
            <a:br>
              <a:rPr lang="de-DE" altLang="de-DE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de-DE" altLang="de-DE" sz="2400" b="1" dirty="0" smtClean="0">
                <a:solidFill>
                  <a:schemeClr val="accent5">
                    <a:lumMod val="75000"/>
                  </a:schemeClr>
                </a:solidFill>
              </a:rPr>
              <a:t>Deutschen </a:t>
            </a:r>
            <a:r>
              <a:rPr lang="de-DE" altLang="de-DE" sz="2400" b="1" dirty="0">
                <a:solidFill>
                  <a:schemeClr val="accent5">
                    <a:lumMod val="75000"/>
                  </a:schemeClr>
                </a:solidFill>
              </a:rPr>
              <a:t>Leberhilfe e.V</a:t>
            </a:r>
            <a:r>
              <a:rPr lang="de-DE" altLang="de-DE" sz="2400" b="1" dirty="0" smtClean="0">
                <a:solidFill>
                  <a:schemeClr val="accent5">
                    <a:lumMod val="75000"/>
                  </a:schemeClr>
                </a:solidFill>
              </a:rPr>
              <a:t>. zu Fettleber</a:t>
            </a:r>
            <a:endParaRPr lang="de-DE" altLang="de-DE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1697485" y="1556792"/>
            <a:ext cx="1695740" cy="2563436"/>
            <a:chOff x="1691680" y="2367735"/>
            <a:chExt cx="1695740" cy="286146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9831" y="2367735"/>
              <a:ext cx="952188" cy="208114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feld 3"/>
            <p:cNvSpPr txBox="1"/>
            <p:nvPr/>
          </p:nvSpPr>
          <p:spPr>
            <a:xfrm>
              <a:off x="1691680" y="4490536"/>
              <a:ext cx="16957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/>
                <a:t>Fettleberbroschüre</a:t>
              </a:r>
            </a:p>
            <a:p>
              <a:r>
                <a:rPr lang="de-DE" sz="1400" dirty="0" smtClean="0"/>
                <a:t>Kostenfrei als Print + Download</a:t>
              </a:r>
              <a:endParaRPr lang="de-DE" sz="1400" dirty="0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6983760" y="1412776"/>
            <a:ext cx="2160240" cy="2992205"/>
            <a:chOff x="3779912" y="3798332"/>
            <a:chExt cx="2160240" cy="2992205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3798332"/>
              <a:ext cx="1676063" cy="2150948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3779912" y="5836430"/>
              <a:ext cx="21602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/>
                <a:t>„Gesundheitsratgeber Fettleber“, </a:t>
              </a:r>
              <a:r>
                <a:rPr lang="de-DE" sz="1400" dirty="0"/>
                <a:t>im Buchhandel oder bei der Leberhilfe käuflich zu </a:t>
              </a:r>
              <a:r>
                <a:rPr lang="de-DE" sz="1400" dirty="0" smtClean="0"/>
                <a:t>erwerben </a:t>
              </a:r>
              <a:endParaRPr lang="de-DE" sz="1400" dirty="0"/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3995936" y="5970766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„Lebenszeichen – das Lebermagazin “, </a:t>
            </a:r>
            <a:r>
              <a:rPr lang="de-DE" sz="1400" dirty="0"/>
              <a:t>4x/Jahr für Abonnenten und Mitglieder: Neues aus der Forschung (auch Fettleber)</a:t>
            </a:r>
          </a:p>
        </p:txBody>
      </p:sp>
      <p:grpSp>
        <p:nvGrpSpPr>
          <p:cNvPr id="13" name="Gruppieren 12"/>
          <p:cNvGrpSpPr/>
          <p:nvPr/>
        </p:nvGrpSpPr>
        <p:grpSpPr>
          <a:xfrm>
            <a:off x="3635896" y="1624824"/>
            <a:ext cx="2952328" cy="2308232"/>
            <a:chOff x="3563888" y="1449945"/>
            <a:chExt cx="3057179" cy="2380951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6402" y="1449945"/>
              <a:ext cx="2750968" cy="16376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Textfeld 19"/>
            <p:cNvSpPr txBox="1"/>
            <p:nvPr/>
          </p:nvSpPr>
          <p:spPr>
            <a:xfrm>
              <a:off x="3563888" y="3068961"/>
              <a:ext cx="3057179" cy="761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/>
                <a:t>Telefonische Beratung für Mitglieder</a:t>
              </a:r>
            </a:p>
            <a:p>
              <a:r>
                <a:rPr lang="de-DE" sz="1400" dirty="0"/>
                <a:t>Erstgespräch auch für </a:t>
              </a:r>
              <a:r>
                <a:rPr lang="de-DE" sz="1400" dirty="0" smtClean="0"/>
                <a:t>Nicht-Mitglieder: Tel</a:t>
              </a:r>
              <a:r>
                <a:rPr lang="de-DE" sz="1400" dirty="0"/>
                <a:t>: 0221/2829980</a:t>
              </a:r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1691680" y="5970766"/>
            <a:ext cx="1822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Webseite www.leberhilfe.org</a:t>
            </a:r>
            <a:endParaRPr lang="de-DE" sz="1600" b="1" dirty="0"/>
          </a:p>
        </p:txBody>
      </p:sp>
      <p:graphicFrame>
        <p:nvGraphicFramePr>
          <p:cNvPr id="17" name="Objekt 16"/>
          <p:cNvGraphicFramePr>
            <a:graphicFrameLocks noChangeAspect="1"/>
          </p:cNvGraphicFramePr>
          <p:nvPr>
            <p:extLst/>
          </p:nvPr>
        </p:nvGraphicFramePr>
        <p:xfrm>
          <a:off x="1510001" y="4735749"/>
          <a:ext cx="2347587" cy="1213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" name="Image" r:id="rId7" imgW="24380640" imgH="12609360" progId="Photoshop.Image.13">
                  <p:embed/>
                </p:oleObj>
              </mc:Choice>
              <mc:Fallback>
                <p:oleObj name="Image" r:id="rId7" imgW="24380640" imgH="12609360" progId="Photoshop.Image.13">
                  <p:embed/>
                  <p:pic>
                    <p:nvPicPr>
                      <p:cNvPr id="17" name="Objekt 1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10001" y="4735749"/>
                        <a:ext cx="2347587" cy="1213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fik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367" y="4366708"/>
            <a:ext cx="1139841" cy="1618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412776"/>
            <a:ext cx="1512168" cy="10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0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69137" y="620688"/>
            <a:ext cx="7114008" cy="720080"/>
          </a:xfrm>
        </p:spPr>
        <p:txBody>
          <a:bodyPr/>
          <a:lstStyle/>
          <a:p>
            <a:r>
              <a:rPr lang="de-DE" altLang="de-DE" sz="2000" b="1" dirty="0" smtClean="0">
                <a:solidFill>
                  <a:schemeClr val="accent5">
                    <a:lumMod val="75000"/>
                  </a:schemeClr>
                </a:solidFill>
              </a:rPr>
              <a:t>Auch politische Veränderungen sind nötig!</a:t>
            </a:r>
            <a:br>
              <a:rPr lang="de-DE" altLang="de-DE" sz="2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de-DE" altLang="de-DE" sz="20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de-DE" altLang="de-DE" sz="2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de-DE" altLang="de-DE" sz="3600" b="1" dirty="0" smtClean="0">
                <a:solidFill>
                  <a:schemeClr val="accent5">
                    <a:lumMod val="75000"/>
                  </a:schemeClr>
                </a:solidFill>
              </a:rPr>
              <a:t>NAFLD-Strategiepapier (Mai 2022)</a:t>
            </a:r>
            <a:br>
              <a:rPr lang="de-DE" altLang="de-DE" sz="36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de-DE" sz="2000" dirty="0" smtClean="0">
                <a:solidFill>
                  <a:schemeClr val="accent5">
                    <a:lumMod val="75000"/>
                  </a:schemeClr>
                </a:solidFill>
              </a:rPr>
              <a:t>„Nationaler Präventionsplan: Maßnahmenpaket </a:t>
            </a:r>
            <a:r>
              <a:rPr lang="de-DE" sz="2000" dirty="0">
                <a:solidFill>
                  <a:schemeClr val="accent5">
                    <a:lumMod val="75000"/>
                  </a:schemeClr>
                </a:solidFill>
              </a:rPr>
              <a:t>zur Bekämpfung der Zivilisationskrankheit </a:t>
            </a:r>
            <a:r>
              <a:rPr lang="de-DE" sz="2000" dirty="0" smtClean="0">
                <a:solidFill>
                  <a:schemeClr val="accent5">
                    <a:lumMod val="75000"/>
                  </a:schemeClr>
                </a:solidFill>
              </a:rPr>
              <a:t>Fettleber“</a:t>
            </a:r>
            <a:endParaRPr lang="de-DE" altLang="de-DE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763688" y="6341258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Strategiepapier: </a:t>
            </a:r>
            <a:r>
              <a:rPr lang="de-DE" sz="1000" dirty="0" smtClean="0">
                <a:hlinkClick r:id="rId3"/>
              </a:rPr>
              <a:t>https</a:t>
            </a:r>
            <a:r>
              <a:rPr lang="de-DE" sz="1000" dirty="0">
                <a:hlinkClick r:id="rId3"/>
              </a:rPr>
              <a:t>://</a:t>
            </a:r>
            <a:r>
              <a:rPr lang="de-DE" sz="1000" dirty="0" smtClean="0">
                <a:hlinkClick r:id="rId3"/>
              </a:rPr>
              <a:t>www.dgvs.de/wp-content/uploads/2022/06/NAFLD-Strategiepapier_Runder-Tisch_11.05.2022.pdf</a:t>
            </a:r>
            <a:endParaRPr lang="de-DE" sz="1000" dirty="0" smtClean="0"/>
          </a:p>
          <a:p>
            <a:r>
              <a:rPr lang="de-DE" sz="1000" dirty="0" smtClean="0"/>
              <a:t>NAFLD-Leitlinie</a:t>
            </a:r>
            <a:r>
              <a:rPr lang="de-DE" sz="1000" dirty="0"/>
              <a:t>: </a:t>
            </a:r>
            <a:r>
              <a:rPr lang="de-DE" sz="1000" dirty="0">
                <a:hlinkClick r:id="rId4"/>
              </a:rPr>
              <a:t>https://www.dgvs.de/wissen/leitlinien/leitlinien-dgvs/nicht-alkoholische-fettlebererkrankungen</a:t>
            </a:r>
            <a:r>
              <a:rPr lang="de-DE" sz="1000" dirty="0" smtClean="0">
                <a:hlinkClick r:id="rId4"/>
              </a:rPr>
              <a:t>/</a:t>
            </a:r>
            <a:r>
              <a:rPr lang="de-DE" sz="1000" dirty="0" smtClean="0"/>
              <a:t> </a:t>
            </a:r>
            <a:endParaRPr lang="de-DE" sz="1000" dirty="0"/>
          </a:p>
        </p:txBody>
      </p:sp>
      <p:sp>
        <p:nvSpPr>
          <p:cNvPr id="6" name="Rechteck 5"/>
          <p:cNvSpPr/>
          <p:nvPr/>
        </p:nvSpPr>
        <p:spPr>
          <a:xfrm>
            <a:off x="4139952" y="2859901"/>
            <a:ext cx="48965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Hauptforderungen: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Integration der Fettleber in das </a:t>
            </a:r>
            <a:r>
              <a:rPr lang="de-DE" sz="1600" dirty="0" smtClean="0"/>
              <a:t>Präventionsgesetz </a:t>
            </a:r>
            <a:r>
              <a:rPr lang="de-DE" sz="1600" dirty="0"/>
              <a:t>(Gesundheitsziele in § 20 Abs. 3 SGB V</a:t>
            </a:r>
            <a:r>
              <a:rPr lang="de-DE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NAFLD leitliniengerecht versorgen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NAFLD-Beratung </a:t>
            </a:r>
            <a:r>
              <a:rPr lang="de-DE" sz="1600" dirty="0"/>
              <a:t>in </a:t>
            </a:r>
            <a:r>
              <a:rPr lang="de-DE" sz="1600" dirty="0" smtClean="0"/>
              <a:t>primärärztlicher Versorgung ausbauen: Hausarztpraxen, Gynäkologie, Pädiatrie, Diabetologie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NAFLD in </a:t>
            </a:r>
            <a:r>
              <a:rPr lang="de-DE" sz="1600" dirty="0"/>
              <a:t>bestehende </a:t>
            </a:r>
            <a:r>
              <a:rPr lang="de-DE" sz="1600" dirty="0" err="1"/>
              <a:t>Disease</a:t>
            </a:r>
            <a:r>
              <a:rPr lang="de-DE" sz="1600" dirty="0"/>
              <a:t>-Management-Programme (DMP) </a:t>
            </a:r>
            <a:r>
              <a:rPr lang="de-DE" sz="1600" dirty="0" smtClean="0"/>
              <a:t>für Diabetes und Adipositas aufnehmen</a:t>
            </a:r>
            <a:endParaRPr lang="de-DE" sz="1600" dirty="0"/>
          </a:p>
        </p:txBody>
      </p:sp>
      <p:sp>
        <p:nvSpPr>
          <p:cNvPr id="7" name="Rechteck 6"/>
          <p:cNvSpPr/>
          <p:nvPr/>
        </p:nvSpPr>
        <p:spPr>
          <a:xfrm>
            <a:off x="4139952" y="5437673"/>
            <a:ext cx="50405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="1" dirty="0" err="1" smtClean="0"/>
              <a:t>Taskforce</a:t>
            </a:r>
            <a:r>
              <a:rPr lang="de-DE" sz="1000" b="1" dirty="0" smtClean="0"/>
              <a:t> Fettleber: </a:t>
            </a:r>
            <a:r>
              <a:rPr lang="de-DE" sz="1000" dirty="0"/>
              <a:t>Deutsche Gesellschaft für Gastroenterologie, Verdauungs- und Stoffwechselkrankheiten e.V. (DGVS), Deutsche Adipositas Gesellschaft e.V. (DAG), Deutsche Diabetes Gesellschaft e.V. (DDG), Deutsche Gesellschaft für Ernährungsmedizin e.V. (DGEM), </a:t>
            </a:r>
            <a:r>
              <a:rPr lang="de-DE" sz="1000" dirty="0" err="1"/>
              <a:t>dieDeutsche</a:t>
            </a:r>
            <a:r>
              <a:rPr lang="de-DE" sz="1000" dirty="0"/>
              <a:t> Gesellschaft für Kardiologie e.V. (DGK), Berufsverband Niedergelassener </a:t>
            </a:r>
            <a:r>
              <a:rPr lang="de-DE" sz="1000" dirty="0" err="1"/>
              <a:t>Gastroenterologen</a:t>
            </a:r>
            <a:r>
              <a:rPr lang="de-DE" sz="1000" dirty="0"/>
              <a:t> (</a:t>
            </a:r>
            <a:r>
              <a:rPr lang="de-DE" sz="1000" dirty="0" err="1"/>
              <a:t>bng</a:t>
            </a:r>
            <a:r>
              <a:rPr lang="de-DE" sz="1000" dirty="0"/>
              <a:t>), Deutsche Leberstiftung und Deutsche Leberhilfe e.V. </a:t>
            </a: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568369"/>
              </p:ext>
            </p:extLst>
          </p:nvPr>
        </p:nvGraphicFramePr>
        <p:xfrm>
          <a:off x="1763688" y="2924944"/>
          <a:ext cx="2098921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" name="Image" r:id="rId5" imgW="7580880" imgH="10666440" progId="Photoshop.Image.13">
                  <p:embed/>
                </p:oleObj>
              </mc:Choice>
              <mc:Fallback>
                <p:oleObj name="Image" r:id="rId5" imgW="7580880" imgH="106664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63688" y="2924944"/>
                        <a:ext cx="2098921" cy="2952328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fi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412776"/>
            <a:ext cx="1512168" cy="10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6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69137" y="836712"/>
            <a:ext cx="7114008" cy="720080"/>
          </a:xfrm>
        </p:spPr>
        <p:txBody>
          <a:bodyPr/>
          <a:lstStyle/>
          <a:p>
            <a:pPr eaLnBrk="1" hangingPunct="1"/>
            <a:r>
              <a:rPr lang="de-DE" altLang="de-DE" sz="3600" b="1" dirty="0" smtClean="0">
                <a:solidFill>
                  <a:schemeClr val="accent5">
                    <a:lumMod val="75000"/>
                  </a:schemeClr>
                </a:solidFill>
              </a:rPr>
              <a:t>Unterstützen Sie den International NASH Day (IND) am 8. Juni 2023</a:t>
            </a:r>
            <a:r>
              <a:rPr lang="de-DE" altLang="de-DE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de-DE" altLang="de-DE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de-DE" altLang="de-DE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137" y="2204864"/>
            <a:ext cx="7279497" cy="215958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434028" y="4869160"/>
            <a:ext cx="62646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Leitung: Global </a:t>
            </a:r>
            <a:r>
              <a:rPr lang="de-DE" b="1" dirty="0"/>
              <a:t>Liver </a:t>
            </a:r>
            <a:r>
              <a:rPr lang="de-DE" b="1" dirty="0" smtClean="0"/>
              <a:t>Institute (GLI)</a:t>
            </a:r>
          </a:p>
          <a:p>
            <a:r>
              <a:rPr lang="de-DE" dirty="0" smtClean="0"/>
              <a:t>Zentrale Webseite: </a:t>
            </a:r>
            <a:r>
              <a:rPr lang="de-DE" dirty="0">
                <a:hlinkClick r:id="rId3"/>
              </a:rPr>
              <a:t>https://www.international-nash-day.com</a:t>
            </a:r>
            <a:r>
              <a:rPr lang="de-DE" dirty="0" smtClean="0">
                <a:hlinkClick r:id="rId3"/>
              </a:rPr>
              <a:t>/</a:t>
            </a:r>
            <a:r>
              <a:rPr lang="de-DE" dirty="0" smtClean="0"/>
              <a:t> </a:t>
            </a:r>
          </a:p>
          <a:p>
            <a:endParaRPr lang="de-DE" sz="1000" dirty="0"/>
          </a:p>
          <a:p>
            <a:r>
              <a:rPr lang="de-DE" dirty="0" smtClean="0"/>
              <a:t>Webseite der Deutschen Leberhilfe e.V.: </a:t>
            </a:r>
            <a:r>
              <a:rPr lang="de-DE" dirty="0">
                <a:hlinkClick r:id="rId4"/>
              </a:rPr>
              <a:t>https://www.leberhilfe.org/nash-day-2023</a:t>
            </a:r>
            <a:r>
              <a:rPr lang="de-DE" dirty="0" smtClean="0">
                <a:hlinkClick r:id="rId4"/>
              </a:rPr>
              <a:t>/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412776"/>
            <a:ext cx="1512168" cy="10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563888" y="4293096"/>
            <a:ext cx="352839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/>
              <a:t>Deutsche Leberhilfe e.V.</a:t>
            </a:r>
          </a:p>
          <a:p>
            <a:r>
              <a:rPr lang="de-DE" dirty="0" err="1"/>
              <a:t>Krieler</a:t>
            </a:r>
            <a:r>
              <a:rPr lang="de-DE" dirty="0"/>
              <a:t> Str. 100, 50935 Köln</a:t>
            </a:r>
          </a:p>
          <a:p>
            <a:r>
              <a:rPr lang="de-DE" dirty="0"/>
              <a:t>Tel: 0221/2829980</a:t>
            </a:r>
          </a:p>
          <a:p>
            <a:r>
              <a:rPr lang="de-DE" dirty="0"/>
              <a:t>Fax: 0221/2829981</a:t>
            </a:r>
          </a:p>
          <a:p>
            <a:r>
              <a:rPr lang="de-DE" dirty="0">
                <a:hlinkClick r:id="rId3"/>
              </a:rPr>
              <a:t>info@leberhilfe.org</a:t>
            </a:r>
            <a:endParaRPr lang="de-DE" dirty="0"/>
          </a:p>
          <a:p>
            <a:r>
              <a:rPr lang="de-DE" dirty="0">
                <a:hlinkClick r:id="rId4"/>
              </a:rPr>
              <a:t>www.leberhilfe.org</a:t>
            </a:r>
            <a:r>
              <a:rPr lang="de-DE" dirty="0"/>
              <a:t> 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353157"/>
              </p:ext>
            </p:extLst>
          </p:nvPr>
        </p:nvGraphicFramePr>
        <p:xfrm>
          <a:off x="2915816" y="260648"/>
          <a:ext cx="4064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Image" r:id="rId5" imgW="11799720" imgH="11799720" progId="Photoshop.Image.13">
                  <p:embed/>
                </p:oleObj>
              </mc:Choice>
              <mc:Fallback>
                <p:oleObj name="Image" r:id="rId5" imgW="11799720" imgH="11799720" progId="Photoshop.Image.13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15816" y="260648"/>
                        <a:ext cx="406400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412776"/>
            <a:ext cx="1512168" cy="10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1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79712" y="4077072"/>
            <a:ext cx="6912767" cy="2088232"/>
          </a:xfrm>
        </p:spPr>
        <p:txBody>
          <a:bodyPr/>
          <a:lstStyle/>
          <a:p>
            <a:r>
              <a:rPr lang="de-DE" sz="2600" dirty="0"/>
              <a:t>Der Internationale NASH-Tag wird </a:t>
            </a:r>
            <a:r>
              <a:rPr lang="de-DE" sz="2600" dirty="0" smtClean="0"/>
              <a:t/>
            </a:r>
            <a:br>
              <a:rPr lang="de-DE" sz="2600" dirty="0" smtClean="0"/>
            </a:br>
            <a:r>
              <a:rPr lang="de-DE" sz="2600" dirty="0" smtClean="0"/>
              <a:t>am 8. </a:t>
            </a:r>
            <a:r>
              <a:rPr lang="de-DE" sz="2600" dirty="0"/>
              <a:t>Juni </a:t>
            </a:r>
            <a:r>
              <a:rPr lang="de-DE" sz="2600" dirty="0" smtClean="0"/>
              <a:t>2023 unter </a:t>
            </a:r>
            <a:r>
              <a:rPr lang="de-DE" sz="2600" dirty="0"/>
              <a:t>Leitung des </a:t>
            </a:r>
            <a:r>
              <a:rPr lang="de-DE" sz="2600" dirty="0" smtClean="0"/>
              <a:t/>
            </a:r>
            <a:br>
              <a:rPr lang="de-DE" sz="2600" dirty="0" smtClean="0"/>
            </a:br>
            <a:r>
              <a:rPr lang="de-DE" sz="2600" dirty="0" smtClean="0"/>
              <a:t>Global </a:t>
            </a:r>
            <a:r>
              <a:rPr lang="de-DE" sz="2600" dirty="0"/>
              <a:t>Liver Institute begangen.</a:t>
            </a:r>
            <a:br>
              <a:rPr lang="de-DE" sz="2600" dirty="0"/>
            </a:br>
            <a:r>
              <a:rPr lang="de-DE" sz="2600" dirty="0"/>
              <a:t/>
            </a:r>
            <a:br>
              <a:rPr lang="de-DE" sz="2600" dirty="0"/>
            </a:br>
            <a:r>
              <a:rPr lang="de-DE" sz="2600" b="1" dirty="0">
                <a:solidFill>
                  <a:schemeClr val="accent5">
                    <a:lumMod val="75000"/>
                  </a:schemeClr>
                </a:solidFill>
              </a:rPr>
              <a:t>Worum geht es bei diesem Tag?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60648"/>
            <a:ext cx="367240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021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355615"/>
            <a:ext cx="6609144" cy="3304572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771884"/>
            <a:ext cx="7632848" cy="784908"/>
          </a:xfrm>
        </p:spPr>
        <p:txBody>
          <a:bodyPr/>
          <a:lstStyle/>
          <a:p>
            <a:pPr eaLnBrk="1" hangingPunct="1"/>
            <a:r>
              <a:rPr lang="de-DE" altLang="de-DE" sz="2700" b="1" dirty="0">
                <a:solidFill>
                  <a:schemeClr val="accent2"/>
                </a:solidFill>
              </a:rPr>
              <a:t> </a:t>
            </a:r>
            <a:r>
              <a:rPr lang="de-DE" altLang="de-DE" sz="2700" b="1" dirty="0">
                <a:solidFill>
                  <a:schemeClr val="accent5">
                    <a:lumMod val="75000"/>
                  </a:schemeClr>
                </a:solidFill>
              </a:rPr>
              <a:t>Nicht-alkoholische </a:t>
            </a:r>
            <a:r>
              <a:rPr lang="de-DE" altLang="de-DE" sz="2700" b="1" dirty="0" smtClean="0">
                <a:solidFill>
                  <a:schemeClr val="accent5">
                    <a:lumMod val="75000"/>
                  </a:schemeClr>
                </a:solidFill>
              </a:rPr>
              <a:t>Fettlebererkrankungen (NAFLD)</a:t>
            </a:r>
            <a:br>
              <a:rPr lang="de-DE" altLang="de-DE" sz="27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de-DE" altLang="de-DE" sz="2200" b="1" dirty="0" smtClean="0">
                <a:solidFill>
                  <a:schemeClr val="accent5">
                    <a:lumMod val="75000"/>
                  </a:schemeClr>
                </a:solidFill>
              </a:rPr>
              <a:t>Die nächste große Leberkrankheit!</a:t>
            </a:r>
            <a:endParaRPr lang="de-DE" altLang="de-DE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705476" y="529085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Gesunde Leber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084168" y="529191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Fettleber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9792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055" y="1916832"/>
            <a:ext cx="4664155" cy="4104456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859585" y="1916832"/>
            <a:ext cx="7237005" cy="425565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07704" y="1628799"/>
            <a:ext cx="6840760" cy="417646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sz="2000" dirty="0" smtClean="0"/>
              <a:t>Risikofaktoren: Übergewicht</a:t>
            </a:r>
            <a:r>
              <a:rPr lang="de-DE" sz="2000" dirty="0"/>
              <a:t>, </a:t>
            </a:r>
            <a:r>
              <a:rPr lang="de-DE" sz="2000" dirty="0" smtClean="0"/>
              <a:t>Insulinresistenz, Bewegungsarmut, Fehlernährung, </a:t>
            </a:r>
            <a:r>
              <a:rPr lang="de-DE" sz="2000" dirty="0"/>
              <a:t>schlechte Blutfettwerte</a:t>
            </a:r>
            <a:r>
              <a:rPr lang="de-DE" sz="2000" dirty="0" smtClean="0"/>
              <a:t>. </a:t>
            </a:r>
            <a:endParaRPr lang="de-DE" sz="2000" dirty="0"/>
          </a:p>
          <a:p>
            <a:pPr>
              <a:spcBef>
                <a:spcPts val="0"/>
              </a:spcBef>
            </a:pPr>
            <a:r>
              <a:rPr lang="de-DE" sz="2000" dirty="0" smtClean="0"/>
              <a:t>Männer in Deutschland</a:t>
            </a:r>
            <a:r>
              <a:rPr lang="de-DE" sz="2000" dirty="0"/>
              <a:t>: 67% </a:t>
            </a:r>
            <a:r>
              <a:rPr lang="de-DE" sz="2000" dirty="0" smtClean="0"/>
              <a:t>übergewichtig, 23</a:t>
            </a:r>
            <a:r>
              <a:rPr lang="de-DE" sz="2000" dirty="0"/>
              <a:t>% </a:t>
            </a:r>
            <a:r>
              <a:rPr lang="de-DE" sz="2000" dirty="0" smtClean="0"/>
              <a:t>adipös</a:t>
            </a:r>
            <a:r>
              <a:rPr lang="de-DE" sz="2000" baseline="30000" dirty="0" smtClean="0"/>
              <a:t/>
            </a:r>
            <a:br>
              <a:rPr lang="de-DE" sz="2000" baseline="30000" dirty="0" smtClean="0"/>
            </a:br>
            <a:r>
              <a:rPr lang="de-DE" sz="2000" dirty="0"/>
              <a:t>Frauen: 53% übergewichtig, 24% </a:t>
            </a:r>
            <a:r>
              <a:rPr lang="de-DE" sz="2000" dirty="0" smtClean="0"/>
              <a:t>adipös</a:t>
            </a:r>
            <a:r>
              <a:rPr lang="de-DE" sz="2000" baseline="30000" dirty="0" smtClean="0"/>
              <a:t>1</a:t>
            </a:r>
            <a:r>
              <a:rPr lang="de-DE" sz="2000" dirty="0" smtClean="0"/>
              <a:t> </a:t>
            </a:r>
            <a:br>
              <a:rPr lang="de-DE" sz="2000" dirty="0" smtClean="0"/>
            </a:br>
            <a:r>
              <a:rPr lang="de-DE" sz="2000" dirty="0" smtClean="0"/>
              <a:t>Kinder </a:t>
            </a:r>
            <a:r>
              <a:rPr lang="de-DE" sz="2000" dirty="0"/>
              <a:t>und Jugendliche: 15,4 % übergewichtig, 5,9 % </a:t>
            </a:r>
            <a:r>
              <a:rPr lang="de-DE" sz="2000" dirty="0" smtClean="0"/>
              <a:t>adipös</a:t>
            </a:r>
            <a:r>
              <a:rPr lang="de-DE" sz="2000" baseline="30000" dirty="0" smtClean="0"/>
              <a:t>2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1200" dirty="0"/>
              <a:t>Übergewicht: BMI größer oder gleich 25. Adipositas: BMI größer oder gleich 30.</a:t>
            </a:r>
          </a:p>
          <a:p>
            <a:pPr>
              <a:spcBef>
                <a:spcPts val="0"/>
              </a:spcBef>
            </a:pPr>
            <a:r>
              <a:rPr lang="en-GB" sz="2000" dirty="0" err="1" smtClean="0"/>
              <a:t>Gesundheitsrisiken</a:t>
            </a:r>
            <a:r>
              <a:rPr lang="en-GB" sz="2000" dirty="0" smtClean="0"/>
              <a:t> </a:t>
            </a:r>
            <a:r>
              <a:rPr lang="en-GB" sz="2000" dirty="0" err="1"/>
              <a:t>insbesondere</a:t>
            </a:r>
            <a:r>
              <a:rPr lang="en-GB" sz="2000" dirty="0"/>
              <a:t>, </a:t>
            </a:r>
            <a:r>
              <a:rPr lang="en-GB" sz="2000" dirty="0" err="1"/>
              <a:t>wenn</a:t>
            </a:r>
            <a:r>
              <a:rPr lang="en-GB" sz="2000" dirty="0"/>
              <a:t> </a:t>
            </a:r>
            <a:r>
              <a:rPr lang="en-GB" sz="2000" dirty="0" err="1"/>
              <a:t>sich</a:t>
            </a:r>
            <a:r>
              <a:rPr lang="en-GB" sz="2000" dirty="0"/>
              <a:t> die </a:t>
            </a:r>
            <a:r>
              <a:rPr lang="en-GB" sz="2000" dirty="0" err="1"/>
              <a:t>Fettleber</a:t>
            </a:r>
            <a:r>
              <a:rPr lang="en-GB" sz="2000" dirty="0"/>
              <a:t> </a:t>
            </a:r>
            <a:r>
              <a:rPr lang="en-GB" sz="2000" dirty="0" err="1"/>
              <a:t>entzündet</a:t>
            </a:r>
            <a:r>
              <a:rPr lang="en-GB" sz="2000" dirty="0"/>
              <a:t> (</a:t>
            </a:r>
            <a:r>
              <a:rPr lang="en-GB" sz="2000" dirty="0" err="1"/>
              <a:t>Nicht-alkoholische</a:t>
            </a:r>
            <a:r>
              <a:rPr lang="en-GB" sz="2000" dirty="0"/>
              <a:t> Steatohepatitis, NASH)</a:t>
            </a:r>
            <a:br>
              <a:rPr lang="en-GB" sz="2000" dirty="0"/>
            </a:br>
            <a:r>
              <a:rPr lang="en-GB" sz="1500" i="1" dirty="0"/>
              <a:t>‘</a:t>
            </a:r>
            <a:r>
              <a:rPr lang="en-GB" sz="1500" i="1" dirty="0" err="1"/>
              <a:t>Steato</a:t>
            </a:r>
            <a:r>
              <a:rPr lang="en-GB" sz="1500" i="1" dirty="0"/>
              <a:t>’ = Fett, ‘Hepatitis’ = </a:t>
            </a:r>
            <a:r>
              <a:rPr lang="en-GB" sz="1500" i="1" dirty="0" err="1"/>
              <a:t>Leberentzündung</a:t>
            </a:r>
            <a:r>
              <a:rPr lang="en-GB" sz="1500" i="1" dirty="0"/>
              <a:t>. </a:t>
            </a:r>
          </a:p>
          <a:p>
            <a:pPr>
              <a:spcBef>
                <a:spcPts val="0"/>
              </a:spcBef>
            </a:pPr>
            <a:r>
              <a:rPr lang="en-GB" sz="2000" dirty="0"/>
              <a:t>In Deutschland </a:t>
            </a:r>
            <a:r>
              <a:rPr lang="en-GB" sz="2000" dirty="0" err="1"/>
              <a:t>haben</a:t>
            </a:r>
            <a:r>
              <a:rPr lang="en-GB" sz="2000" dirty="0"/>
              <a:t> </a:t>
            </a:r>
            <a:r>
              <a:rPr lang="en-GB" sz="2000" dirty="0" err="1"/>
              <a:t>schätzungsweise</a:t>
            </a:r>
            <a:r>
              <a:rPr lang="en-GB" sz="2000" dirty="0"/>
              <a:t> 23% </a:t>
            </a:r>
            <a:r>
              <a:rPr lang="en-GB" sz="2000" dirty="0" err="1"/>
              <a:t>aller</a:t>
            </a:r>
            <a:r>
              <a:rPr lang="en-GB" sz="2000" dirty="0"/>
              <a:t> </a:t>
            </a:r>
            <a:r>
              <a:rPr lang="en-GB" sz="2000" dirty="0" err="1"/>
              <a:t>Bürger</a:t>
            </a:r>
            <a:r>
              <a:rPr lang="en-GB" sz="2000" dirty="0"/>
              <a:t> </a:t>
            </a:r>
            <a:r>
              <a:rPr lang="en-GB" sz="2000" dirty="0" err="1"/>
              <a:t>eine</a:t>
            </a:r>
            <a:r>
              <a:rPr lang="en-GB" sz="2000" dirty="0"/>
              <a:t> </a:t>
            </a:r>
            <a:r>
              <a:rPr lang="en-GB" sz="2000" dirty="0" err="1"/>
              <a:t>Fettleber</a:t>
            </a:r>
            <a:r>
              <a:rPr lang="en-GB" sz="2000" dirty="0"/>
              <a:t> und 4% </a:t>
            </a:r>
            <a:r>
              <a:rPr lang="en-GB" sz="2000" dirty="0" err="1"/>
              <a:t>eine</a:t>
            </a:r>
            <a:r>
              <a:rPr lang="en-GB" sz="2000" dirty="0"/>
              <a:t> </a:t>
            </a:r>
            <a:r>
              <a:rPr lang="en-GB" sz="2000" dirty="0" smtClean="0"/>
              <a:t>NASH.</a:t>
            </a:r>
            <a:r>
              <a:rPr lang="en-GB" sz="2000" baseline="30000" dirty="0" smtClean="0"/>
              <a:t>3</a:t>
            </a:r>
            <a:br>
              <a:rPr lang="en-GB" sz="2000" baseline="30000" dirty="0" smtClean="0"/>
            </a:br>
            <a:r>
              <a:rPr lang="en-GB" sz="1400" dirty="0" err="1" smtClean="0"/>
              <a:t>Bei</a:t>
            </a:r>
            <a:r>
              <a:rPr lang="en-GB" sz="1400" dirty="0" smtClean="0"/>
              <a:t> </a:t>
            </a:r>
            <a:r>
              <a:rPr lang="en-GB" sz="1400" dirty="0" err="1" smtClean="0"/>
              <a:t>metabolischem</a:t>
            </a:r>
            <a:r>
              <a:rPr lang="en-GB" sz="1400" dirty="0" smtClean="0"/>
              <a:t> </a:t>
            </a:r>
            <a:r>
              <a:rPr lang="en-GB" sz="1400" dirty="0" err="1" smtClean="0"/>
              <a:t>Syndrom</a:t>
            </a:r>
            <a:r>
              <a:rPr lang="en-GB" sz="1400" dirty="0" smtClean="0"/>
              <a:t> </a:t>
            </a:r>
            <a:r>
              <a:rPr lang="en-GB" sz="1400" dirty="0" err="1" smtClean="0"/>
              <a:t>bis</a:t>
            </a:r>
            <a:r>
              <a:rPr lang="en-GB" sz="1400" dirty="0" smtClean="0"/>
              <a:t> </a:t>
            </a:r>
            <a:r>
              <a:rPr lang="en-GB" sz="1400" dirty="0" err="1" smtClean="0"/>
              <a:t>zu</a:t>
            </a:r>
            <a:r>
              <a:rPr lang="en-GB" sz="1400" dirty="0" smtClean="0"/>
              <a:t> 60 - 75% </a:t>
            </a:r>
            <a:r>
              <a:rPr lang="en-GB" sz="1400" dirty="0" err="1" smtClean="0"/>
              <a:t>mit</a:t>
            </a:r>
            <a:r>
              <a:rPr lang="en-GB" sz="1400" dirty="0" smtClean="0"/>
              <a:t> </a:t>
            </a:r>
            <a:r>
              <a:rPr lang="en-GB" sz="1400" dirty="0" err="1" smtClean="0"/>
              <a:t>Fettleber</a:t>
            </a:r>
            <a:endParaRPr lang="en-GB" sz="1400" dirty="0" smtClean="0"/>
          </a:p>
          <a:p>
            <a:pPr>
              <a:spcBef>
                <a:spcPts val="0"/>
              </a:spcBef>
            </a:pPr>
            <a:r>
              <a:rPr lang="de-DE" sz="2000" dirty="0" smtClean="0"/>
              <a:t>Wechselspiel</a:t>
            </a:r>
            <a:r>
              <a:rPr lang="de-DE" sz="2000" dirty="0"/>
              <a:t>: </a:t>
            </a:r>
            <a:r>
              <a:rPr lang="de-DE" sz="2000" dirty="0" smtClean="0"/>
              <a:t>NAFLD erhöht Risiko anderer Erkrankungen</a:t>
            </a:r>
            <a:r>
              <a:rPr lang="de-DE" sz="3600" dirty="0"/>
              <a:t/>
            </a:r>
            <a:br>
              <a:rPr lang="de-DE" sz="3600" dirty="0"/>
            </a:br>
            <a:r>
              <a:rPr lang="de-DE" sz="1200" dirty="0" smtClean="0"/>
              <a:t>Leitlinie: </a:t>
            </a:r>
            <a:r>
              <a:rPr lang="de-DE" sz="1200" dirty="0"/>
              <a:t>70% übergewichtig, bis zu 75% mit Diabetes mellitus, 20 bis 80% erhöhte </a:t>
            </a:r>
            <a:r>
              <a:rPr lang="de-DE" sz="1200" dirty="0" smtClean="0"/>
              <a:t>Cholesterinwerte</a:t>
            </a:r>
            <a:r>
              <a:rPr lang="de-DE" sz="1200" baseline="30000" dirty="0" smtClean="0"/>
              <a:t>3</a:t>
            </a: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200" dirty="0" smtClean="0"/>
              <a:t>Strategiepapier: „Prävention </a:t>
            </a:r>
            <a:r>
              <a:rPr lang="de-DE" sz="1200" dirty="0"/>
              <a:t>der Fettleber ist Prävention der Adipositas, des Typ-2-Diabetes mellitus und ihrer Folgeerkrankungen</a:t>
            </a:r>
            <a:r>
              <a:rPr lang="de-DE" sz="1200" dirty="0" smtClean="0"/>
              <a:t>.“</a:t>
            </a:r>
            <a:r>
              <a:rPr lang="de-DE" sz="1200" baseline="30000" dirty="0" smtClean="0"/>
              <a:t>4</a:t>
            </a:r>
            <a:endParaRPr lang="de-DE" sz="1200" baseline="30000" dirty="0"/>
          </a:p>
          <a:p>
            <a:endParaRPr lang="en-GB" sz="2000" baseline="300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771884"/>
            <a:ext cx="7632848" cy="784908"/>
          </a:xfrm>
        </p:spPr>
        <p:txBody>
          <a:bodyPr/>
          <a:lstStyle/>
          <a:p>
            <a:pPr eaLnBrk="1" hangingPunct="1"/>
            <a:r>
              <a:rPr lang="de-DE" altLang="de-DE" sz="2700" b="1" dirty="0">
                <a:solidFill>
                  <a:schemeClr val="accent2"/>
                </a:solidFill>
              </a:rPr>
              <a:t> </a:t>
            </a:r>
            <a:r>
              <a:rPr lang="de-DE" altLang="de-DE" sz="2700" b="1" dirty="0">
                <a:solidFill>
                  <a:schemeClr val="accent5">
                    <a:lumMod val="75000"/>
                  </a:schemeClr>
                </a:solidFill>
              </a:rPr>
              <a:t>Nicht-alkoholische </a:t>
            </a:r>
            <a:r>
              <a:rPr lang="de-DE" altLang="de-DE" sz="2700" b="1" dirty="0" smtClean="0">
                <a:solidFill>
                  <a:schemeClr val="accent5">
                    <a:lumMod val="75000"/>
                  </a:schemeClr>
                </a:solidFill>
              </a:rPr>
              <a:t>Fettlebererkrankungen</a:t>
            </a:r>
            <a:endParaRPr lang="de-DE" altLang="de-DE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907704" y="6182434"/>
            <a:ext cx="712879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00" dirty="0" smtClean="0"/>
              <a:t>1. Robert-Koch-Institut</a:t>
            </a:r>
            <a:r>
              <a:rPr lang="de-DE" sz="700" dirty="0"/>
              <a:t>: Übergewicht und Adipositas bei Erwachsenen in Deutschland. Journal of </a:t>
            </a:r>
            <a:r>
              <a:rPr lang="de-DE" sz="700" dirty="0" err="1"/>
              <a:t>Health</a:t>
            </a:r>
            <a:r>
              <a:rPr lang="de-DE" sz="700" dirty="0"/>
              <a:t> Monitoring · 2017 2(2). DOI 10.17886/RKI-GBE-2017-025 </a:t>
            </a:r>
            <a:r>
              <a:rPr lang="de-DE" sz="700" dirty="0" smtClean="0"/>
              <a:t/>
            </a:r>
            <a:br>
              <a:rPr lang="de-DE" sz="700" dirty="0" smtClean="0"/>
            </a:br>
            <a:r>
              <a:rPr lang="de-DE" sz="700" dirty="0" smtClean="0"/>
              <a:t>2. </a:t>
            </a:r>
            <a:r>
              <a:rPr lang="de-DE" sz="700" dirty="0"/>
              <a:t>Robert-Koch-Institut</a:t>
            </a:r>
            <a:r>
              <a:rPr lang="de-DE" sz="700" dirty="0" smtClean="0"/>
              <a:t>: Themenblatt Adipositas.  </a:t>
            </a:r>
            <a:r>
              <a:rPr lang="de-DE" sz="700" dirty="0">
                <a:hlinkClick r:id="rId3"/>
              </a:rPr>
              <a:t>https://</a:t>
            </a:r>
            <a:r>
              <a:rPr lang="de-DE" sz="700" dirty="0" smtClean="0">
                <a:hlinkClick r:id="rId3"/>
              </a:rPr>
              <a:t>www.rki.de/DE/Content/Gesundheitsmonitoring/Studien/Adipositas_Monitoring/Adipositas/HTML_Themenblatt_Adipositas.html</a:t>
            </a:r>
            <a:r>
              <a:rPr lang="de-DE" sz="700" dirty="0" smtClean="0"/>
              <a:t> </a:t>
            </a:r>
          </a:p>
          <a:p>
            <a:r>
              <a:rPr lang="de-DE" sz="700" dirty="0" smtClean="0"/>
              <a:t>3. Deutsche </a:t>
            </a:r>
            <a:r>
              <a:rPr lang="de-DE" sz="700" dirty="0"/>
              <a:t>Leitlinie für nicht alkoholische Fettlebererkrankungen (</a:t>
            </a:r>
            <a:r>
              <a:rPr lang="de-DE" sz="700" dirty="0" smtClean="0"/>
              <a:t>2022</a:t>
            </a:r>
            <a:r>
              <a:rPr lang="de-DE" sz="700" dirty="0"/>
              <a:t>): </a:t>
            </a:r>
            <a:r>
              <a:rPr lang="de-DE" sz="700" dirty="0">
                <a:hlinkClick r:id="rId4"/>
              </a:rPr>
              <a:t>https://</a:t>
            </a:r>
            <a:r>
              <a:rPr lang="de-DE" sz="700" dirty="0" smtClean="0">
                <a:hlinkClick r:id="rId4"/>
              </a:rPr>
              <a:t>www.dgvs.de/wp-content/uploads/2022/04/LL-NAFLD_deutsch_final_28.04.22.pdf</a:t>
            </a:r>
            <a:endParaRPr lang="de-DE" sz="700" dirty="0" smtClean="0"/>
          </a:p>
          <a:p>
            <a:r>
              <a:rPr lang="de-DE" sz="700" dirty="0"/>
              <a:t>4. Nationaler Präventionsplan: Maßnahmenpaket zur Bekämpfung der Zivilisationskrankheit </a:t>
            </a:r>
            <a:r>
              <a:rPr lang="de-DE" sz="700" dirty="0" smtClean="0"/>
              <a:t>Fettleber (2022): </a:t>
            </a:r>
            <a:r>
              <a:rPr lang="de-DE" sz="700" dirty="0">
                <a:hlinkClick r:id="rId5"/>
              </a:rPr>
              <a:t>https://</a:t>
            </a:r>
            <a:r>
              <a:rPr lang="de-DE" sz="700" dirty="0" smtClean="0">
                <a:hlinkClick r:id="rId5"/>
              </a:rPr>
              <a:t>www.dgvs.de/wp-content/uploads/2022/06/NAFLD-Strategiepapier_Runder-Tisch_11.05.2022.pdf</a:t>
            </a:r>
            <a:r>
              <a:rPr lang="de-DE" sz="700" dirty="0"/>
              <a:t> 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412776"/>
            <a:ext cx="1512168" cy="10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llipse 23"/>
          <p:cNvSpPr/>
          <p:nvPr/>
        </p:nvSpPr>
        <p:spPr>
          <a:xfrm>
            <a:off x="3347864" y="2795144"/>
            <a:ext cx="3456384" cy="2278376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59832" y="2348880"/>
            <a:ext cx="4824536" cy="21602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altLang="de-DE" sz="40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383" y="2971171"/>
            <a:ext cx="2400128" cy="1681965"/>
          </a:xfrm>
          <a:prstGeom prst="rect">
            <a:avLst/>
          </a:prstGeom>
        </p:spPr>
      </p:pic>
      <p:grpSp>
        <p:nvGrpSpPr>
          <p:cNvPr id="39" name="Gruppieren 38"/>
          <p:cNvGrpSpPr/>
          <p:nvPr/>
        </p:nvGrpSpPr>
        <p:grpSpPr>
          <a:xfrm>
            <a:off x="1547664" y="1340768"/>
            <a:ext cx="1865515" cy="2538864"/>
            <a:chOff x="1547664" y="1340768"/>
            <a:chExt cx="1865515" cy="2538864"/>
          </a:xfrm>
        </p:grpSpPr>
        <p:grpSp>
          <p:nvGrpSpPr>
            <p:cNvPr id="17" name="Gruppieren 16"/>
            <p:cNvGrpSpPr/>
            <p:nvPr/>
          </p:nvGrpSpPr>
          <p:grpSpPr>
            <a:xfrm>
              <a:off x="1547664" y="1340768"/>
              <a:ext cx="1800200" cy="2538864"/>
              <a:chOff x="1547664" y="1340768"/>
              <a:chExt cx="1800200" cy="2538864"/>
            </a:xfrm>
          </p:grpSpPr>
          <p:pic>
            <p:nvPicPr>
              <p:cNvPr id="12" name="Grafik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7664" y="1340768"/>
                <a:ext cx="1512168" cy="1936866"/>
              </a:xfrm>
              <a:prstGeom prst="rect">
                <a:avLst/>
              </a:prstGeom>
            </p:spPr>
          </p:pic>
          <p:sp>
            <p:nvSpPr>
              <p:cNvPr id="14" name="Textfeld 13"/>
              <p:cNvSpPr txBox="1"/>
              <p:nvPr/>
            </p:nvSpPr>
            <p:spPr>
              <a:xfrm>
                <a:off x="1691680" y="3140968"/>
                <a:ext cx="165618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/>
                  <a:t>Fast Food, Limonaden +</a:t>
                </a:r>
              </a:p>
              <a:p>
                <a:r>
                  <a:rPr lang="de-DE" sz="1400" dirty="0"/>
                  <a:t>gesüßte Säfte</a:t>
                </a:r>
              </a:p>
            </p:txBody>
          </p:sp>
        </p:grpSp>
        <p:sp>
          <p:nvSpPr>
            <p:cNvPr id="29" name="Pfeil nach unten 28"/>
            <p:cNvSpPr/>
            <p:nvPr/>
          </p:nvSpPr>
          <p:spPr>
            <a:xfrm rot="17666389">
              <a:off x="2917695" y="2881861"/>
              <a:ext cx="504056" cy="486912"/>
            </a:xfrm>
            <a:prstGeom prst="downArrow">
              <a:avLst>
                <a:gd name="adj1" fmla="val 37598"/>
                <a:gd name="adj2" fmla="val 5000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8" name="Gruppieren 37"/>
          <p:cNvGrpSpPr/>
          <p:nvPr/>
        </p:nvGrpSpPr>
        <p:grpSpPr>
          <a:xfrm>
            <a:off x="3959331" y="1166416"/>
            <a:ext cx="2655397" cy="1596252"/>
            <a:chOff x="3959331" y="970616"/>
            <a:chExt cx="2816723" cy="1792052"/>
          </a:xfrm>
        </p:grpSpPr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9331" y="970616"/>
              <a:ext cx="2816723" cy="1628800"/>
            </a:xfrm>
            <a:prstGeom prst="rect">
              <a:avLst/>
            </a:prstGeom>
          </p:spPr>
        </p:pic>
        <p:sp>
          <p:nvSpPr>
            <p:cNvPr id="30" name="Pfeil nach unten 29"/>
            <p:cNvSpPr/>
            <p:nvPr/>
          </p:nvSpPr>
          <p:spPr>
            <a:xfrm>
              <a:off x="4920849" y="2274247"/>
              <a:ext cx="504056" cy="488421"/>
            </a:xfrm>
            <a:prstGeom prst="downArrow">
              <a:avLst>
                <a:gd name="adj1" fmla="val 37598"/>
                <a:gd name="adj2" fmla="val 5000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6560037" y="1166416"/>
            <a:ext cx="2476459" cy="2111001"/>
            <a:chOff x="6560037" y="1166416"/>
            <a:chExt cx="2476459" cy="2111001"/>
          </a:xfrm>
        </p:grpSpPr>
        <p:grpSp>
          <p:nvGrpSpPr>
            <p:cNvPr id="27" name="Gruppieren 26"/>
            <p:cNvGrpSpPr/>
            <p:nvPr/>
          </p:nvGrpSpPr>
          <p:grpSpPr>
            <a:xfrm>
              <a:off x="6614728" y="1166416"/>
              <a:ext cx="2421768" cy="2065724"/>
              <a:chOff x="6614728" y="1166416"/>
              <a:chExt cx="2421768" cy="2065724"/>
            </a:xfrm>
          </p:grpSpPr>
          <p:pic>
            <p:nvPicPr>
              <p:cNvPr id="20" name="Grafik 1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14728" y="1166416"/>
                <a:ext cx="2421768" cy="1614512"/>
              </a:xfrm>
              <a:prstGeom prst="rect">
                <a:avLst/>
              </a:prstGeom>
            </p:spPr>
          </p:pic>
          <p:sp>
            <p:nvSpPr>
              <p:cNvPr id="21" name="Textfeld 20"/>
              <p:cNvSpPr txBox="1"/>
              <p:nvPr/>
            </p:nvSpPr>
            <p:spPr>
              <a:xfrm>
                <a:off x="7137612" y="2708920"/>
                <a:ext cx="18268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/>
                  <a:t>Arzneimittel-nebenwirkungen</a:t>
                </a:r>
              </a:p>
            </p:txBody>
          </p:sp>
        </p:grpSp>
        <p:sp>
          <p:nvSpPr>
            <p:cNvPr id="31" name="Pfeil nach unten 30"/>
            <p:cNvSpPr/>
            <p:nvPr/>
          </p:nvSpPr>
          <p:spPr>
            <a:xfrm rot="2722603">
              <a:off x="6552220" y="2781178"/>
              <a:ext cx="504056" cy="488421"/>
            </a:xfrm>
            <a:prstGeom prst="downArrow">
              <a:avLst>
                <a:gd name="adj1" fmla="val 37598"/>
                <a:gd name="adj2" fmla="val 5000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6805787" y="4444678"/>
            <a:ext cx="2374724" cy="2041023"/>
            <a:chOff x="6805787" y="4444678"/>
            <a:chExt cx="2374724" cy="2041023"/>
          </a:xfrm>
        </p:grpSpPr>
        <p:grpSp>
          <p:nvGrpSpPr>
            <p:cNvPr id="28" name="Gruppieren 27"/>
            <p:cNvGrpSpPr/>
            <p:nvPr/>
          </p:nvGrpSpPr>
          <p:grpSpPr>
            <a:xfrm>
              <a:off x="7164288" y="4509120"/>
              <a:ext cx="2016223" cy="1976581"/>
              <a:chOff x="7380313" y="4784532"/>
              <a:chExt cx="2016223" cy="1976581"/>
            </a:xfrm>
          </p:grpSpPr>
          <p:grpSp>
            <p:nvGrpSpPr>
              <p:cNvPr id="11" name="Gruppieren 10"/>
              <p:cNvGrpSpPr/>
              <p:nvPr/>
            </p:nvGrpSpPr>
            <p:grpSpPr>
              <a:xfrm>
                <a:off x="7380313" y="4784532"/>
                <a:ext cx="1551023" cy="1641419"/>
                <a:chOff x="6909409" y="4536504"/>
                <a:chExt cx="1789359" cy="1889448"/>
              </a:xfrm>
            </p:grpSpPr>
            <p:pic>
              <p:nvPicPr>
                <p:cNvPr id="8" name="Grafik 7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7884368" y="4536504"/>
                  <a:ext cx="814400" cy="1628800"/>
                </a:xfrm>
                <a:prstGeom prst="rect">
                  <a:avLst/>
                </a:prstGeom>
              </p:spPr>
            </p:pic>
            <p:pic>
              <p:nvPicPr>
                <p:cNvPr id="9" name="Grafik 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909409" y="4869160"/>
                  <a:ext cx="1198405" cy="1556792"/>
                </a:xfrm>
                <a:prstGeom prst="rect">
                  <a:avLst/>
                </a:prstGeom>
              </p:spPr>
            </p:pic>
          </p:grpSp>
          <p:sp>
            <p:nvSpPr>
              <p:cNvPr id="16" name="Textfeld 15"/>
              <p:cNvSpPr txBox="1"/>
              <p:nvPr/>
            </p:nvSpPr>
            <p:spPr>
              <a:xfrm>
                <a:off x="7740352" y="6453336"/>
                <a:ext cx="16561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/>
                  <a:t>Alkohol</a:t>
                </a:r>
              </a:p>
            </p:txBody>
          </p:sp>
        </p:grpSp>
        <p:sp>
          <p:nvSpPr>
            <p:cNvPr id="32" name="Pfeil nach unten 31"/>
            <p:cNvSpPr/>
            <p:nvPr/>
          </p:nvSpPr>
          <p:spPr>
            <a:xfrm rot="8075401">
              <a:off x="6797970" y="4452495"/>
              <a:ext cx="504056" cy="488421"/>
            </a:xfrm>
            <a:prstGeom prst="downArrow">
              <a:avLst>
                <a:gd name="adj1" fmla="val 37598"/>
                <a:gd name="adj2" fmla="val 5000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826343" y="4515910"/>
            <a:ext cx="3242842" cy="2307338"/>
            <a:chOff x="826343" y="4515910"/>
            <a:chExt cx="3242842" cy="2307338"/>
          </a:xfrm>
        </p:grpSpPr>
        <p:grpSp>
          <p:nvGrpSpPr>
            <p:cNvPr id="18" name="Gruppieren 17"/>
            <p:cNvGrpSpPr/>
            <p:nvPr/>
          </p:nvGrpSpPr>
          <p:grpSpPr>
            <a:xfrm>
              <a:off x="826343" y="4515910"/>
              <a:ext cx="3242842" cy="2307338"/>
              <a:chOff x="826343" y="4515910"/>
              <a:chExt cx="3242842" cy="2307338"/>
            </a:xfrm>
          </p:grpSpPr>
          <p:pic>
            <p:nvPicPr>
              <p:cNvPr id="13" name="Grafik 1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343" y="4515910"/>
                <a:ext cx="3242842" cy="2153450"/>
              </a:xfrm>
              <a:prstGeom prst="rect">
                <a:avLst/>
              </a:prstGeom>
            </p:spPr>
          </p:pic>
          <p:sp>
            <p:nvSpPr>
              <p:cNvPr id="15" name="Textfeld 14"/>
              <p:cNvSpPr txBox="1"/>
              <p:nvPr/>
            </p:nvSpPr>
            <p:spPr>
              <a:xfrm>
                <a:off x="1691679" y="6300028"/>
                <a:ext cx="22017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/>
                  <a:t>Übergewicht und Fettstoffwechselstörungen</a:t>
                </a:r>
              </a:p>
            </p:txBody>
          </p:sp>
        </p:grpSp>
        <p:sp>
          <p:nvSpPr>
            <p:cNvPr id="33" name="Pfeil nach unten 32"/>
            <p:cNvSpPr/>
            <p:nvPr/>
          </p:nvSpPr>
          <p:spPr>
            <a:xfrm rot="14332886">
              <a:off x="3158650" y="4829310"/>
              <a:ext cx="504056" cy="488421"/>
            </a:xfrm>
            <a:prstGeom prst="downArrow">
              <a:avLst>
                <a:gd name="adj1" fmla="val 37598"/>
                <a:gd name="adj2" fmla="val 5000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4211960" y="5175084"/>
            <a:ext cx="2838038" cy="1638292"/>
            <a:chOff x="4211960" y="5175084"/>
            <a:chExt cx="2838038" cy="1638292"/>
          </a:xfrm>
        </p:grpSpPr>
        <p:grpSp>
          <p:nvGrpSpPr>
            <p:cNvPr id="26" name="Gruppieren 25"/>
            <p:cNvGrpSpPr/>
            <p:nvPr/>
          </p:nvGrpSpPr>
          <p:grpSpPr>
            <a:xfrm>
              <a:off x="4211960" y="5592635"/>
              <a:ext cx="2838038" cy="1220741"/>
              <a:chOff x="4572637" y="5647800"/>
              <a:chExt cx="2838038" cy="1220741"/>
            </a:xfrm>
          </p:grpSpPr>
          <p:sp>
            <p:nvSpPr>
              <p:cNvPr id="23" name="Textfeld 22"/>
              <p:cNvSpPr txBox="1"/>
              <p:nvPr/>
            </p:nvSpPr>
            <p:spPr>
              <a:xfrm>
                <a:off x="5456307" y="5770418"/>
                <a:ext cx="195436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/>
                  <a:t>Andere Krankheiten: </a:t>
                </a:r>
                <a:r>
                  <a:rPr lang="de-DE" sz="1400" dirty="0"/>
                  <a:t>Virushepatitis, Zöliakie, Eisenspeicherkrankheit, LAL-D u.a.</a:t>
                </a:r>
              </a:p>
            </p:txBody>
          </p:sp>
          <p:pic>
            <p:nvPicPr>
              <p:cNvPr id="25" name="Grafik 2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637" y="5647800"/>
                <a:ext cx="850068" cy="1220741"/>
              </a:xfrm>
              <a:prstGeom prst="rect">
                <a:avLst/>
              </a:prstGeom>
            </p:spPr>
          </p:pic>
        </p:grpSp>
        <p:sp>
          <p:nvSpPr>
            <p:cNvPr id="34" name="Pfeil nach unten 33"/>
            <p:cNvSpPr/>
            <p:nvPr/>
          </p:nvSpPr>
          <p:spPr>
            <a:xfrm rot="10800000">
              <a:off x="4949336" y="5175084"/>
              <a:ext cx="504056" cy="488421"/>
            </a:xfrm>
            <a:prstGeom prst="downArrow">
              <a:avLst>
                <a:gd name="adj1" fmla="val 37598"/>
                <a:gd name="adj2" fmla="val 5000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1619673" y="642754"/>
            <a:ext cx="74888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solidFill>
                  <a:schemeClr val="accent5">
                    <a:lumMod val="75000"/>
                  </a:schemeClr>
                </a:solidFill>
              </a:rPr>
              <a:t>Mögliche Ursachen für Fettleber (allgemein)</a:t>
            </a:r>
          </a:p>
        </p:txBody>
      </p:sp>
      <p:pic>
        <p:nvPicPr>
          <p:cNvPr id="41" name="Grafik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412776"/>
            <a:ext cx="1512168" cy="10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5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3419872" y="1772816"/>
            <a:ext cx="5574655" cy="18847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100" b="1" dirty="0" err="1">
                <a:solidFill>
                  <a:schemeClr val="accent5">
                    <a:lumMod val="75000"/>
                  </a:schemeClr>
                </a:solidFill>
              </a:rPr>
              <a:t>Einfache</a:t>
            </a:r>
            <a:r>
              <a:rPr lang="en-GB" sz="3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3100" b="1" dirty="0" err="1" smtClean="0">
                <a:solidFill>
                  <a:schemeClr val="accent5">
                    <a:lumMod val="75000"/>
                  </a:schemeClr>
                </a:solidFill>
              </a:rPr>
              <a:t>Leberverfettung</a:t>
            </a:r>
            <a:r>
              <a:rPr lang="en-GB" sz="3100" b="1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br>
              <a:rPr lang="en-GB" sz="31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sz="3100" b="1" dirty="0">
                <a:solidFill>
                  <a:schemeClr val="accent5">
                    <a:lumMod val="75000"/>
                  </a:schemeClr>
                </a:solidFill>
              </a:rPr>
              <a:t>NAFL = Non-alcoholic Fatty Liver </a:t>
            </a:r>
          </a:p>
          <a:p>
            <a:r>
              <a:rPr lang="en-GB" sz="1900" dirty="0" err="1"/>
              <a:t>Weniger</a:t>
            </a:r>
            <a:r>
              <a:rPr lang="en-GB" sz="1900" dirty="0"/>
              <a:t> </a:t>
            </a:r>
            <a:r>
              <a:rPr lang="en-GB" sz="1900" dirty="0" err="1"/>
              <a:t>riskant</a:t>
            </a:r>
            <a:r>
              <a:rPr lang="en-GB" sz="1900" dirty="0"/>
              <a:t> </a:t>
            </a:r>
            <a:r>
              <a:rPr lang="en-GB" sz="1900" dirty="0" err="1"/>
              <a:t>als</a:t>
            </a:r>
            <a:r>
              <a:rPr lang="en-GB" sz="1900" dirty="0"/>
              <a:t> NASH, </a:t>
            </a:r>
            <a:r>
              <a:rPr lang="en-GB" sz="1900" dirty="0" err="1"/>
              <a:t>aber</a:t>
            </a:r>
            <a:r>
              <a:rPr lang="en-GB" sz="1900" dirty="0"/>
              <a:t> </a:t>
            </a:r>
            <a:r>
              <a:rPr lang="en-GB" sz="1900" dirty="0" err="1"/>
              <a:t>nicht</a:t>
            </a:r>
            <a:r>
              <a:rPr lang="en-GB" sz="1900" dirty="0"/>
              <a:t> </a:t>
            </a:r>
            <a:r>
              <a:rPr lang="en-GB" sz="1900" dirty="0" err="1"/>
              <a:t>immer</a:t>
            </a:r>
            <a:r>
              <a:rPr lang="en-GB" sz="1900" dirty="0"/>
              <a:t> </a:t>
            </a:r>
            <a:r>
              <a:rPr lang="en-GB" sz="1900" dirty="0" err="1"/>
              <a:t>harmlos</a:t>
            </a:r>
            <a:endParaRPr lang="en-GB" sz="1900" dirty="0"/>
          </a:p>
          <a:p>
            <a:r>
              <a:rPr lang="en-GB" sz="1900" dirty="0" err="1"/>
              <a:t>Bereits</a:t>
            </a:r>
            <a:r>
              <a:rPr lang="en-GB" sz="1900" dirty="0"/>
              <a:t> </a:t>
            </a:r>
            <a:r>
              <a:rPr lang="en-GB" sz="1900" dirty="0" err="1"/>
              <a:t>ungünstig</a:t>
            </a:r>
            <a:r>
              <a:rPr lang="en-GB" sz="1900" dirty="0"/>
              <a:t> </a:t>
            </a:r>
            <a:r>
              <a:rPr lang="en-GB" sz="1900" dirty="0" err="1"/>
              <a:t>für</a:t>
            </a:r>
            <a:r>
              <a:rPr lang="en-GB" sz="1900" dirty="0"/>
              <a:t> Stoffwechsel und </a:t>
            </a:r>
            <a:r>
              <a:rPr lang="en-GB" sz="1900" dirty="0" err="1"/>
              <a:t>Herz</a:t>
            </a:r>
            <a:endParaRPr lang="en-GB" sz="1900" dirty="0"/>
          </a:p>
          <a:p>
            <a:r>
              <a:rPr lang="en-GB" sz="1900" dirty="0" err="1"/>
              <a:t>Risiko</a:t>
            </a:r>
            <a:r>
              <a:rPr lang="en-GB" sz="1900" dirty="0"/>
              <a:t> von </a:t>
            </a:r>
            <a:r>
              <a:rPr lang="en-GB" sz="1900" dirty="0" err="1"/>
              <a:t>Lebervernarbung</a:t>
            </a:r>
            <a:r>
              <a:rPr lang="en-GB" sz="1900" dirty="0"/>
              <a:t> </a:t>
            </a:r>
            <a:r>
              <a:rPr lang="en-GB" sz="1900" dirty="0" err="1"/>
              <a:t>ist</a:t>
            </a:r>
            <a:r>
              <a:rPr lang="en-GB" sz="1900" dirty="0"/>
              <a:t> </a:t>
            </a:r>
            <a:r>
              <a:rPr lang="en-GB" sz="1900" dirty="0" err="1"/>
              <a:t>hier</a:t>
            </a:r>
            <a:r>
              <a:rPr lang="en-GB" sz="1900" dirty="0"/>
              <a:t> </a:t>
            </a:r>
            <a:r>
              <a:rPr lang="en-GB" sz="1900" dirty="0" err="1"/>
              <a:t>geringer</a:t>
            </a:r>
            <a:r>
              <a:rPr lang="en-GB" sz="1900" dirty="0"/>
              <a:t> </a:t>
            </a:r>
            <a:br>
              <a:rPr lang="en-GB" sz="1900" dirty="0"/>
            </a:br>
            <a:r>
              <a:rPr lang="en-GB" sz="1900" dirty="0"/>
              <a:t>– </a:t>
            </a:r>
            <a:r>
              <a:rPr lang="en-GB" sz="1900" dirty="0" err="1"/>
              <a:t>aber</a:t>
            </a:r>
            <a:r>
              <a:rPr lang="en-GB" sz="1900" dirty="0"/>
              <a:t> </a:t>
            </a:r>
            <a:r>
              <a:rPr lang="en-GB" sz="1900" dirty="0" err="1"/>
              <a:t>leider</a:t>
            </a:r>
            <a:r>
              <a:rPr lang="en-GB" sz="1900" dirty="0"/>
              <a:t> </a:t>
            </a:r>
            <a:r>
              <a:rPr lang="en-GB" sz="1900" dirty="0" err="1"/>
              <a:t>nicht</a:t>
            </a:r>
            <a:r>
              <a:rPr lang="en-GB" sz="1900" dirty="0"/>
              <a:t> null (das </a:t>
            </a:r>
            <a:r>
              <a:rPr lang="en-GB" sz="1900" dirty="0" err="1"/>
              <a:t>dachte</a:t>
            </a:r>
            <a:r>
              <a:rPr lang="en-GB" sz="1900" dirty="0"/>
              <a:t> man </a:t>
            </a:r>
            <a:r>
              <a:rPr lang="en-GB" sz="1900" dirty="0" err="1"/>
              <a:t>lange</a:t>
            </a:r>
            <a:r>
              <a:rPr lang="en-GB" sz="1900" dirty="0"/>
              <a:t>)</a:t>
            </a:r>
            <a:r>
              <a:rPr lang="en-GB" sz="1800" dirty="0"/>
              <a:t/>
            </a:r>
            <a:br>
              <a:rPr lang="en-GB" sz="1800" dirty="0"/>
            </a:br>
            <a:endParaRPr lang="en-GB" sz="1800" dirty="0"/>
          </a:p>
          <a:p>
            <a:endParaRPr lang="en-GB" sz="2200" dirty="0"/>
          </a:p>
          <a:p>
            <a:pPr marL="0" indent="0">
              <a:buNone/>
            </a:pPr>
            <a:endParaRPr lang="en-GB" b="1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476672"/>
            <a:ext cx="6897984" cy="1224136"/>
          </a:xfrm>
        </p:spPr>
        <p:txBody>
          <a:bodyPr/>
          <a:lstStyle/>
          <a:p>
            <a:pPr eaLnBrk="1" hangingPunct="1"/>
            <a:r>
              <a:rPr lang="de-DE" altLang="de-DE" b="1" dirty="0">
                <a:solidFill>
                  <a:schemeClr val="accent5">
                    <a:lumMod val="75000"/>
                  </a:schemeClr>
                </a:solidFill>
              </a:rPr>
              <a:t> Risiken einer Fettleber</a:t>
            </a:r>
            <a:br>
              <a:rPr lang="de-DE" altLang="de-DE" b="1" dirty="0">
                <a:solidFill>
                  <a:schemeClr val="accent5">
                    <a:lumMod val="75000"/>
                  </a:schemeClr>
                </a:solidFill>
              </a:rPr>
            </a:br>
            <a:endParaRPr lang="de-DE" altLang="de-DE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1770161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419872" y="3861048"/>
            <a:ext cx="613715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</a:rPr>
              <a:t>Manchmal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</a:rPr>
              <a:t>entsteht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</a:rPr>
              <a:t>aus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</a:rPr>
              <a:t>Fettleber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</a:rPr>
              <a:t>eine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</a:rPr>
              <a:t>Fettleber</a:t>
            </a:r>
            <a:r>
              <a:rPr lang="en-GB" sz="2400" b="1" i="1" dirty="0" err="1">
                <a:solidFill>
                  <a:schemeClr val="accent5">
                    <a:lumMod val="75000"/>
                  </a:schemeClr>
                </a:solidFill>
              </a:rPr>
              <a:t>entzündung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</a:rPr>
              <a:t>nicht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</a:rPr>
              <a:t>alkoholische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</a:rPr>
              <a:t> Steatohepatitis (NASH)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/>
              <a:t>Erhöhtes</a:t>
            </a:r>
            <a:r>
              <a:rPr lang="en-GB" sz="1600" dirty="0"/>
              <a:t> </a:t>
            </a:r>
            <a:r>
              <a:rPr lang="en-GB" sz="1600" dirty="0" err="1"/>
              <a:t>Risiko</a:t>
            </a:r>
            <a:r>
              <a:rPr lang="en-GB" sz="1600" dirty="0"/>
              <a:t> </a:t>
            </a:r>
            <a:r>
              <a:rPr lang="en-GB" sz="1600" dirty="0" err="1"/>
              <a:t>für</a:t>
            </a:r>
            <a:r>
              <a:rPr lang="en-GB" sz="1600" dirty="0"/>
              <a:t> </a:t>
            </a:r>
            <a:r>
              <a:rPr lang="en-GB" sz="1600" dirty="0" err="1"/>
              <a:t>Lebervernarbung</a:t>
            </a:r>
            <a:r>
              <a:rPr lang="en-GB" sz="1600" dirty="0"/>
              <a:t> (Fibrose) </a:t>
            </a:r>
            <a:r>
              <a:rPr lang="en-GB" sz="1600" dirty="0" err="1"/>
              <a:t>bis</a:t>
            </a:r>
            <a:r>
              <a:rPr lang="en-GB" sz="1600" dirty="0"/>
              <a:t> </a:t>
            </a:r>
            <a:r>
              <a:rPr lang="en-GB" sz="1600" dirty="0" err="1"/>
              <a:t>zur</a:t>
            </a:r>
            <a:r>
              <a:rPr lang="en-GB" sz="1600" dirty="0"/>
              <a:t> </a:t>
            </a:r>
            <a:r>
              <a:rPr lang="en-GB" sz="1600" dirty="0" err="1"/>
              <a:t>Zirrhose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/>
              <a:t>Erhöhtes</a:t>
            </a:r>
            <a:r>
              <a:rPr lang="en-GB" sz="1600" dirty="0"/>
              <a:t> </a:t>
            </a:r>
            <a:r>
              <a:rPr lang="en-GB" sz="1600" dirty="0" err="1"/>
              <a:t>Risiko</a:t>
            </a:r>
            <a:r>
              <a:rPr lang="en-GB" sz="1600" dirty="0"/>
              <a:t> </a:t>
            </a:r>
            <a:r>
              <a:rPr lang="en-GB" sz="1600" dirty="0" err="1"/>
              <a:t>für</a:t>
            </a:r>
            <a:r>
              <a:rPr lang="en-GB" sz="1600" dirty="0"/>
              <a:t> </a:t>
            </a:r>
            <a:r>
              <a:rPr lang="en-GB" sz="1600" dirty="0" err="1"/>
              <a:t>Leberzellkrebs</a:t>
            </a:r>
            <a:r>
              <a:rPr lang="en-GB" sz="1600" dirty="0"/>
              <a:t> (HCC)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/>
              <a:t>Erhöhtes</a:t>
            </a:r>
            <a:r>
              <a:rPr lang="en-GB" sz="1600" dirty="0"/>
              <a:t>  </a:t>
            </a:r>
            <a:r>
              <a:rPr lang="en-GB" sz="1600" dirty="0" err="1"/>
              <a:t>Risiko</a:t>
            </a:r>
            <a:r>
              <a:rPr lang="en-GB" sz="1600" dirty="0"/>
              <a:t> von </a:t>
            </a:r>
            <a:r>
              <a:rPr lang="en-GB" sz="1600" dirty="0" err="1"/>
              <a:t>Arteriosklerose</a:t>
            </a:r>
            <a:r>
              <a:rPr lang="en-GB" sz="1600" dirty="0"/>
              <a:t>, </a:t>
            </a:r>
            <a:r>
              <a:rPr lang="en-GB" sz="1600" dirty="0" err="1"/>
              <a:t>Herzinfarkten</a:t>
            </a:r>
            <a:r>
              <a:rPr lang="en-GB" sz="1600" dirty="0"/>
              <a:t> und </a:t>
            </a:r>
            <a:r>
              <a:rPr lang="en-GB" sz="1600" dirty="0" err="1"/>
              <a:t>Schlaganfällen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NASH </a:t>
            </a:r>
            <a:r>
              <a:rPr lang="en-GB" sz="1600" dirty="0" err="1"/>
              <a:t>begünstigt</a:t>
            </a:r>
            <a:r>
              <a:rPr lang="en-GB" sz="1600" dirty="0"/>
              <a:t> Diabetes… und </a:t>
            </a:r>
            <a:r>
              <a:rPr lang="en-GB" sz="1600" dirty="0" err="1"/>
              <a:t>umgekehrt</a:t>
            </a:r>
            <a:r>
              <a:rPr lang="en-GB" sz="1600" dirty="0"/>
              <a:t>!</a:t>
            </a:r>
          </a:p>
          <a:p>
            <a:endParaRPr lang="de-DE" sz="17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412776"/>
            <a:ext cx="1512168" cy="10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1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59832" y="2348880"/>
            <a:ext cx="4824536" cy="21602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altLang="de-DE" sz="4000" b="1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1741709" y="1412776"/>
            <a:ext cx="6646715" cy="4470463"/>
            <a:chOff x="1741709" y="2033180"/>
            <a:chExt cx="6646715" cy="4470463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57018">
              <a:off x="1741709" y="2033180"/>
              <a:ext cx="5109101" cy="4470463"/>
            </a:xfrm>
            <a:prstGeom prst="rect">
              <a:avLst/>
            </a:prstGeom>
          </p:spPr>
        </p:pic>
        <p:sp>
          <p:nvSpPr>
            <p:cNvPr id="2" name="Textfeld 1"/>
            <p:cNvSpPr txBox="1"/>
            <p:nvPr/>
          </p:nvSpPr>
          <p:spPr>
            <a:xfrm rot="21192989">
              <a:off x="6084168" y="2952882"/>
              <a:ext cx="230425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Ja!</a:t>
              </a:r>
            </a:p>
          </p:txBody>
        </p:sp>
      </p:grp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692696"/>
            <a:ext cx="7344816" cy="1296144"/>
          </a:xfrm>
        </p:spPr>
        <p:txBody>
          <a:bodyPr/>
          <a:lstStyle/>
          <a:p>
            <a:pPr eaLnBrk="1" hangingPunct="1"/>
            <a:r>
              <a:rPr lang="de-DE" altLang="de-DE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DE" altLang="de-DE" sz="3700" b="1" dirty="0">
                <a:solidFill>
                  <a:schemeClr val="accent5">
                    <a:lumMod val="75000"/>
                  </a:schemeClr>
                </a:solidFill>
              </a:rPr>
              <a:t>Kann man diese Risiken reduzieren?</a:t>
            </a:r>
            <a:r>
              <a:rPr lang="de-DE" altLang="de-DE" sz="36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de-DE" altLang="de-DE" sz="36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de-DE" altLang="de-DE" sz="2800" b="1" dirty="0">
                <a:solidFill>
                  <a:schemeClr val="accent5">
                    <a:lumMod val="75000"/>
                  </a:schemeClr>
                </a:solidFill>
              </a:rPr>
              <a:t>Lässt sich Fettleber und NASH zurückbilden?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051720" y="5301208"/>
            <a:ext cx="66247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Wenn die Ursachen ausgeschaltet werden können, kann sich eine Fettleber und z.T. sogar eine anfängliche NASH zurückbilden! Auch Begleiterkrankungen können sich bessern.</a:t>
            </a:r>
          </a:p>
          <a:p>
            <a:endParaRPr lang="de-DE" sz="1000" dirty="0"/>
          </a:p>
          <a:p>
            <a:pPr algn="r"/>
            <a:r>
              <a:rPr lang="de-DE" b="1" dirty="0"/>
              <a:t>Aber zunächst zur Frage: Wie diagnostiziert man eine Fettleber?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412776"/>
            <a:ext cx="1512168" cy="10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5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548680"/>
            <a:ext cx="6897984" cy="1296144"/>
          </a:xfrm>
        </p:spPr>
        <p:txBody>
          <a:bodyPr/>
          <a:lstStyle/>
          <a:p>
            <a:pPr eaLnBrk="1" hangingPunct="1"/>
            <a:r>
              <a:rPr lang="de-DE" altLang="de-DE" b="1" dirty="0">
                <a:solidFill>
                  <a:schemeClr val="accent2"/>
                </a:solidFill>
              </a:rPr>
              <a:t> </a:t>
            </a:r>
            <a:r>
              <a:rPr lang="de-DE" altLang="de-DE" b="1" dirty="0">
                <a:solidFill>
                  <a:schemeClr val="accent5">
                    <a:lumMod val="75000"/>
                  </a:schemeClr>
                </a:solidFill>
              </a:rPr>
              <a:t>Fettleber-Diagnose</a:t>
            </a:r>
            <a:endParaRPr lang="de-DE" altLang="de-DE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88581"/>
            <a:ext cx="2134293" cy="3183509"/>
          </a:xfrm>
          <a:prstGeom prst="rect">
            <a:avLst/>
          </a:prstGeom>
        </p:spPr>
      </p:pic>
      <p:grpSp>
        <p:nvGrpSpPr>
          <p:cNvPr id="11" name="Gruppieren 10"/>
          <p:cNvGrpSpPr/>
          <p:nvPr/>
        </p:nvGrpSpPr>
        <p:grpSpPr>
          <a:xfrm>
            <a:off x="2483767" y="1556792"/>
            <a:ext cx="6552729" cy="2088232"/>
            <a:chOff x="2483767" y="1556792"/>
            <a:chExt cx="6552729" cy="2088232"/>
          </a:xfrm>
        </p:grpSpPr>
        <p:sp>
          <p:nvSpPr>
            <p:cNvPr id="2" name="Rechteck 1"/>
            <p:cNvSpPr/>
            <p:nvPr/>
          </p:nvSpPr>
          <p:spPr>
            <a:xfrm>
              <a:off x="2483767" y="1556792"/>
              <a:ext cx="6552729" cy="2088232"/>
            </a:xfrm>
            <a:prstGeom prst="rect">
              <a:avLst/>
            </a:prstGeom>
            <a:solidFill>
              <a:schemeClr val="accent5">
                <a:lumMod val="75000"/>
                <a:alpha val="11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" name="Textfeld 2"/>
            <p:cNvSpPr txBox="1"/>
            <p:nvPr/>
          </p:nvSpPr>
          <p:spPr>
            <a:xfrm>
              <a:off x="2843808" y="2010147"/>
              <a:ext cx="5832648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2000" b="1" dirty="0"/>
                <a:t>Ultraschall:</a:t>
              </a:r>
              <a:r>
                <a:rPr lang="de-DE" sz="2000" dirty="0"/>
                <a:t> Fettleber oft schon erkennbar</a:t>
              </a:r>
              <a:br>
                <a:rPr lang="de-DE" sz="2000" dirty="0"/>
              </a:br>
              <a:r>
                <a:rPr lang="de-DE" sz="1300" dirty="0"/>
                <a:t>Fettleber ist hier oft hell und vergrößert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2000" b="1" dirty="0"/>
                <a:t>Laborwerte:</a:t>
              </a:r>
              <a:r>
                <a:rPr lang="de-DE" sz="2000" dirty="0"/>
                <a:t> z.B. Gamma-GT, GOT, GPT, alkalische Phosphatase, Cholesterin, </a:t>
              </a:r>
              <a:r>
                <a:rPr lang="de-DE" sz="2000" dirty="0" err="1"/>
                <a:t>Triglyzeride</a:t>
              </a:r>
              <a:r>
                <a:rPr lang="de-DE" sz="2000" dirty="0"/>
                <a:t> und Glucose</a:t>
              </a:r>
              <a:r>
                <a:rPr lang="de-DE" sz="2200" dirty="0"/>
                <a:t/>
              </a:r>
              <a:br>
                <a:rPr lang="de-DE" sz="2200" dirty="0"/>
              </a:br>
              <a:r>
                <a:rPr lang="de-DE" sz="1300" dirty="0"/>
                <a:t>Oft erhöhte Werte, aber nicht beweisend für Fettleber. Erhöhte Leberwerte GOT/GPT können indirekt auf Leberentzündung hinweisen (kein Beweis)</a:t>
              </a: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2823691" y="1654344"/>
              <a:ext cx="51951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b="1" dirty="0">
                  <a:solidFill>
                    <a:schemeClr val="accent5">
                      <a:lumMod val="75000"/>
                    </a:schemeClr>
                  </a:solidFill>
                </a:rPr>
                <a:t>Übliche Diagnostik </a:t>
              </a:r>
              <a:r>
                <a:rPr lang="de-DE" sz="2200" dirty="0">
                  <a:solidFill>
                    <a:schemeClr val="accent5">
                      <a:lumMod val="75000"/>
                    </a:schemeClr>
                  </a:solidFill>
                </a:rPr>
                <a:t>(reicht oft)</a:t>
              </a:r>
              <a:r>
                <a:rPr lang="de-DE" sz="2200" b="1" dirty="0">
                  <a:solidFill>
                    <a:schemeClr val="accent5">
                      <a:lumMod val="75000"/>
                    </a:schemeClr>
                  </a:solidFill>
                </a:rPr>
                <a:t>:</a:t>
              </a:r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2483766" y="3755132"/>
            <a:ext cx="6624592" cy="2883371"/>
            <a:chOff x="2483766" y="3755132"/>
            <a:chExt cx="6624592" cy="2883371"/>
          </a:xfrm>
        </p:grpSpPr>
        <p:sp>
          <p:nvSpPr>
            <p:cNvPr id="7" name="Rechteck 6"/>
            <p:cNvSpPr/>
            <p:nvPr/>
          </p:nvSpPr>
          <p:spPr>
            <a:xfrm>
              <a:off x="2483766" y="3755132"/>
              <a:ext cx="6552729" cy="2883371"/>
            </a:xfrm>
            <a:prstGeom prst="rect">
              <a:avLst/>
            </a:prstGeom>
            <a:solidFill>
              <a:schemeClr val="accent5">
                <a:lumMod val="75000"/>
                <a:alpha val="11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2771800" y="4215745"/>
              <a:ext cx="6336558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2000" b="1" dirty="0"/>
                <a:t>Leberpunktion</a:t>
              </a:r>
              <a:r>
                <a:rPr lang="de-DE" sz="2000" dirty="0"/>
                <a:t> (Biopsie) in Zweifelsfällen</a:t>
              </a:r>
              <a:br>
                <a:rPr lang="de-DE" sz="2000" dirty="0"/>
              </a:br>
              <a:r>
                <a:rPr lang="de-DE" sz="1400" dirty="0"/>
                <a:t>z.B. zur Abklärung anderer Diagnosen, und um zwischen einfacher Verfettung oder Fettleberentzündung (NASH) zu unterscheiden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2000" b="1" dirty="0"/>
                <a:t>Andere nicht-invasive Verfahren </a:t>
              </a:r>
              <a:r>
                <a:rPr lang="de-DE" sz="2000" dirty="0"/>
                <a:t>in spezialisierten Praxen/Kliniken</a:t>
              </a:r>
              <a:r>
                <a:rPr lang="de-DE" sz="2200" dirty="0"/>
                <a:t/>
              </a:r>
              <a:br>
                <a:rPr lang="de-DE" sz="2200" dirty="0"/>
              </a:br>
              <a:r>
                <a:rPr lang="de-DE" sz="1400" dirty="0"/>
                <a:t>z.B. </a:t>
              </a:r>
              <a:r>
                <a:rPr lang="de-DE" sz="1400" dirty="0" err="1"/>
                <a:t>FibroScan</a:t>
              </a:r>
              <a:r>
                <a:rPr lang="de-DE" sz="1400" baseline="30000" dirty="0" err="1"/>
                <a:t>TM</a:t>
              </a:r>
              <a:r>
                <a:rPr lang="de-DE" sz="1400" dirty="0"/>
                <a:t> mit CAP-Verfahren. MRT ist möglich aber noch wenig verbreitet. In Zweifelsfällen </a:t>
              </a:r>
              <a:r>
                <a:rPr lang="de-DE" sz="1400" i="1" u="sng" dirty="0"/>
                <a:t>kein</a:t>
              </a:r>
              <a:r>
                <a:rPr lang="de-DE" sz="1400" dirty="0"/>
                <a:t> Ersatz für eine Leberpunktion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2000" b="1" dirty="0"/>
                <a:t>Noch unüblich: molekulare Marker</a:t>
              </a:r>
              <a:br>
                <a:rPr lang="de-DE" sz="2000" b="1" dirty="0"/>
              </a:br>
              <a:r>
                <a:rPr lang="de-DE" sz="1400" dirty="0"/>
                <a:t>M30, M65, </a:t>
              </a:r>
              <a:r>
                <a:rPr lang="de-DE" sz="1400" dirty="0" err="1"/>
                <a:t>Adiponektin</a:t>
              </a:r>
              <a:r>
                <a:rPr lang="de-DE" sz="1400" dirty="0"/>
                <a:t> </a:t>
              </a:r>
              <a:r>
                <a:rPr lang="de-DE" sz="1400" dirty="0">
                  <a:sym typeface="Wingdings" panose="05000000000000000000" pitchFamily="2" charset="2"/>
                </a:rPr>
                <a:t></a:t>
              </a:r>
              <a:r>
                <a:rPr lang="de-DE" sz="1400" dirty="0"/>
                <a:t> Verdacht auf Fettleberentzündung </a:t>
              </a:r>
              <a:r>
                <a:rPr lang="de-DE" sz="1400" dirty="0">
                  <a:sym typeface="Wingdings" panose="05000000000000000000" pitchFamily="2" charset="2"/>
                </a:rPr>
                <a:t> Leberpunktion</a:t>
              </a:r>
              <a:endParaRPr lang="de-DE" sz="2200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2771972" y="3817615"/>
              <a:ext cx="496837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b="1" dirty="0">
                  <a:solidFill>
                    <a:schemeClr val="accent5">
                      <a:lumMod val="75000"/>
                    </a:schemeClr>
                  </a:solidFill>
                </a:rPr>
                <a:t>Speziellere Diagnostik </a:t>
              </a:r>
              <a:r>
                <a:rPr lang="de-DE" sz="2200" dirty="0">
                  <a:solidFill>
                    <a:schemeClr val="accent5">
                      <a:lumMod val="75000"/>
                    </a:schemeClr>
                  </a:solidFill>
                </a:rPr>
                <a:t>(falls nötig)</a:t>
              </a:r>
              <a:r>
                <a:rPr lang="de-DE" sz="2200" b="1" dirty="0">
                  <a:solidFill>
                    <a:schemeClr val="accent5">
                      <a:lumMod val="75000"/>
                    </a:schemeClr>
                  </a:solidFill>
                </a:rPr>
                <a:t>:</a:t>
              </a:r>
            </a:p>
          </p:txBody>
        </p:sp>
      </p:grpSp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36" y="1565162"/>
            <a:ext cx="2143369" cy="142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3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404664"/>
            <a:ext cx="6897984" cy="1296144"/>
          </a:xfrm>
        </p:spPr>
        <p:txBody>
          <a:bodyPr/>
          <a:lstStyle/>
          <a:p>
            <a:pPr eaLnBrk="1" hangingPunct="1"/>
            <a:r>
              <a:rPr lang="de-DE" altLang="de-DE" b="1" dirty="0">
                <a:solidFill>
                  <a:schemeClr val="accent2"/>
                </a:solidFill>
              </a:rPr>
              <a:t> </a:t>
            </a:r>
            <a:r>
              <a:rPr lang="de-DE" altLang="de-DE" b="1" dirty="0">
                <a:solidFill>
                  <a:schemeClr val="accent5">
                    <a:lumMod val="75000"/>
                  </a:schemeClr>
                </a:solidFill>
              </a:rPr>
              <a:t>Mögliche Symptome bei Fettleber und NASH</a:t>
            </a:r>
            <a:endParaRPr lang="de-DE" altLang="de-DE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275856" y="2165369"/>
            <a:ext cx="579613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Manche Patienten haben keine Symptome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Häufig unspezifische Symptome: Müdigkeit, Konzentrationsstörungen, Druckschmerz im rechten Oberbauch u.a.</a:t>
            </a:r>
            <a:r>
              <a:rPr lang="de-DE" sz="2600" dirty="0"/>
              <a:t/>
            </a:r>
            <a:br>
              <a:rPr lang="de-DE" sz="2600" dirty="0"/>
            </a:br>
            <a:r>
              <a:rPr lang="de-DE" sz="1300" dirty="0"/>
              <a:t>Leber selbst hat kein Schmerzempfinden, aber umgebendes Gewebe ist empfindlich und kann durch vergrößerte Leber eingeengt werden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Wird die Symptom-Belastung unterschätzt? Dies wird derzeit wissenschaftlich untersucht</a:t>
            </a:r>
            <a:r>
              <a:rPr lang="de-DE" sz="2600" dirty="0"/>
              <a:t/>
            </a:r>
            <a:br>
              <a:rPr lang="de-DE" sz="2600" dirty="0"/>
            </a:br>
            <a:r>
              <a:rPr lang="de-DE" sz="1300" dirty="0" err="1" smtClean="0"/>
              <a:t>Fatigue</a:t>
            </a:r>
            <a:r>
              <a:rPr lang="de-DE" sz="1300" dirty="0" smtClean="0"/>
              <a:t> in </a:t>
            </a:r>
            <a:r>
              <a:rPr lang="de-DE" sz="1300" dirty="0"/>
              <a:t>38–78</a:t>
            </a:r>
            <a:r>
              <a:rPr lang="de-DE" sz="1300" dirty="0" smtClean="0"/>
              <a:t>%, Magenschmerzen bei 13-61%, Hinweise auf vermehrte Schlafstörungen/</a:t>
            </a:r>
            <a:r>
              <a:rPr lang="de-DE" sz="1300" dirty="0" err="1" smtClean="0"/>
              <a:t>Schlafapnö</a:t>
            </a:r>
            <a:r>
              <a:rPr lang="de-DE" sz="1300" dirty="0" smtClean="0"/>
              <a:t>, Juckreiz, Ängste oder Depressionen.</a:t>
            </a:r>
            <a:r>
              <a:rPr lang="de-DE" sz="1300" baseline="30000" dirty="0" smtClean="0"/>
              <a:t>1</a:t>
            </a:r>
            <a:r>
              <a:rPr lang="de-DE" sz="1300" dirty="0" smtClean="0"/>
              <a:t> Eingeschränkte Lebensqualität </a:t>
            </a:r>
            <a:r>
              <a:rPr lang="de-DE" sz="1300" dirty="0"/>
              <a:t>insbesondere bei stärkerer </a:t>
            </a:r>
            <a:r>
              <a:rPr lang="de-DE" sz="1300" dirty="0" smtClean="0"/>
              <a:t>Vernarbung.</a:t>
            </a:r>
            <a:r>
              <a:rPr lang="de-DE" sz="1300" baseline="30000" dirty="0" smtClean="0"/>
              <a:t>2</a:t>
            </a:r>
            <a:r>
              <a:rPr lang="de-DE" sz="1400" dirty="0"/>
              <a:t/>
            </a:r>
            <a:br>
              <a:rPr lang="de-DE" sz="1400" dirty="0"/>
            </a:b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6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612">
            <a:off x="965870" y="2518645"/>
            <a:ext cx="2173633" cy="14550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2125">
            <a:off x="810630" y="4019024"/>
            <a:ext cx="2267316" cy="15028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 rot="21315673">
            <a:off x="767715" y="4342552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Müdigkeit</a:t>
            </a:r>
          </a:p>
        </p:txBody>
      </p:sp>
      <p:sp>
        <p:nvSpPr>
          <p:cNvPr id="9" name="Textfeld 8"/>
          <p:cNvSpPr txBox="1"/>
          <p:nvPr/>
        </p:nvSpPr>
        <p:spPr>
          <a:xfrm rot="706378">
            <a:off x="1279941" y="3316029"/>
            <a:ext cx="1352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Druckschmerz</a:t>
            </a:r>
          </a:p>
        </p:txBody>
      </p:sp>
      <p:sp>
        <p:nvSpPr>
          <p:cNvPr id="4" name="Rechteck 3"/>
          <p:cNvSpPr/>
          <p:nvPr/>
        </p:nvSpPr>
        <p:spPr>
          <a:xfrm>
            <a:off x="3456141" y="6120298"/>
            <a:ext cx="57587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sz="700" dirty="0" err="1" smtClean="0"/>
              <a:t>Zobair</a:t>
            </a:r>
            <a:r>
              <a:rPr lang="en-US" sz="700" dirty="0" smtClean="0"/>
              <a:t> </a:t>
            </a:r>
            <a:r>
              <a:rPr lang="en-US" sz="700" dirty="0" err="1"/>
              <a:t>Younossi</a:t>
            </a:r>
            <a:r>
              <a:rPr lang="en-US" sz="700" dirty="0"/>
              <a:t> et al.: The burden of non-alcoholic steatohepatitis: A systematic review of health-related quality of life and patient-reported outcomes. JHEP Reports Volume 4, Issue 9, September 2022, 100525. </a:t>
            </a:r>
            <a:r>
              <a:rPr lang="en-US" sz="700" dirty="0">
                <a:hlinkClick r:id="rId4"/>
              </a:rPr>
              <a:t>https://</a:t>
            </a:r>
            <a:r>
              <a:rPr lang="en-US" sz="700" dirty="0" smtClean="0">
                <a:hlinkClick r:id="rId4"/>
              </a:rPr>
              <a:t>www.sciencedirect.com/science/article/pii/S2589555922000970</a:t>
            </a:r>
            <a:endParaRPr lang="en-US" sz="700" dirty="0" smtClean="0"/>
          </a:p>
          <a:p>
            <a:pPr marL="228600" indent="-228600">
              <a:buAutoNum type="arabicPeriod"/>
            </a:pPr>
            <a:r>
              <a:rPr lang="en-US" sz="700" dirty="0"/>
              <a:t>Jamie O'Hara et al.: Cost of non-alcoholic steatohepatitis in Europe and the USA: The GAIN study. JHEP Rep. 2020 Jul 15;2(5):100142. </a:t>
            </a:r>
            <a:r>
              <a:rPr lang="en-US" sz="700" dirty="0" err="1"/>
              <a:t>doi</a:t>
            </a:r>
            <a:r>
              <a:rPr lang="en-US" sz="700" dirty="0"/>
              <a:t>: 10.1016/j.jhepr.2020.100142. </a:t>
            </a:r>
            <a:r>
              <a:rPr lang="en-US" sz="700" dirty="0" err="1"/>
              <a:t>eCollection</a:t>
            </a:r>
            <a:r>
              <a:rPr lang="en-US" sz="700" dirty="0"/>
              <a:t> 2020 Oct.</a:t>
            </a:r>
            <a:endParaRPr lang="de-DE" sz="7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412776"/>
            <a:ext cx="1512168" cy="10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1051</Words>
  <Application>Microsoft Office PowerPoint</Application>
  <PresentationFormat>Bildschirmpräsentation (4:3)</PresentationFormat>
  <Paragraphs>130</Paragraphs>
  <Slides>19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Calibri</vt:lpstr>
      <vt:lpstr>Wingdings</vt:lpstr>
      <vt:lpstr>Larissa</vt:lpstr>
      <vt:lpstr>Image</vt:lpstr>
      <vt:lpstr> Nicht alkoholische Fettlebererkrankungen NAFL und NASH  Eine Präsentation der Deutschen Leberhilfe e.V.</vt:lpstr>
      <vt:lpstr>Der Internationale NASH-Tag wird  am 8. Juni 2023 unter Leitung des  Global Liver Institute begangen.  Worum geht es bei diesem Tag?</vt:lpstr>
      <vt:lpstr> Nicht-alkoholische Fettlebererkrankungen (NAFLD) Die nächste große Leberkrankheit!</vt:lpstr>
      <vt:lpstr> Nicht-alkoholische Fettlebererkrankungen</vt:lpstr>
      <vt:lpstr>PowerPoint-Präsentation</vt:lpstr>
      <vt:lpstr> Risiken einer Fettleber </vt:lpstr>
      <vt:lpstr> Kann man diese Risiken reduzieren? Lässt sich Fettleber und NASH zurückbilden?</vt:lpstr>
      <vt:lpstr> Fettleber-Diagnose</vt:lpstr>
      <vt:lpstr> Mögliche Symptome bei Fettleber und NASH</vt:lpstr>
      <vt:lpstr> Risiken reduzieren: aber wie?</vt:lpstr>
      <vt:lpstr>Trotz aktiver Forschung noch keine medikamentöse Therapie (Stand: Juni 2023)</vt:lpstr>
      <vt:lpstr>Was Sie bei Fettleber und NASH möglichst meiden sollten</vt:lpstr>
      <vt:lpstr>Was man bei Fettleber und NASH heute tun kann:</vt:lpstr>
      <vt:lpstr>Häufige Fragen und „Volksweisheiten“ zur Leber</vt:lpstr>
      <vt:lpstr>Gute Nachrichten für Kaffeetrinker!</vt:lpstr>
      <vt:lpstr>Informationsangebote der  Deutschen Leberhilfe e.V. zu Fettleber</vt:lpstr>
      <vt:lpstr>Auch politische Veränderungen sind nötig!  NAFLD-Strategiepapier (Mai 2022) „Nationaler Präventionsplan: Maßnahmenpaket zur Bekämpfung der Zivilisationskrankheit Fettleber“</vt:lpstr>
      <vt:lpstr>Unterstützen Sie den International NASH Day (IND) am 8. Juni 2023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Hintergrund Deutsche Leberhilfe e.V.</dc:title>
  <dc:creator>vanthiel</dc:creator>
  <cp:lastModifiedBy>Ingo van Thiel</cp:lastModifiedBy>
  <cp:revision>544</cp:revision>
  <cp:lastPrinted>2023-01-31T12:05:12Z</cp:lastPrinted>
  <dcterms:created xsi:type="dcterms:W3CDTF">2013-10-14T07:38:24Z</dcterms:created>
  <dcterms:modified xsi:type="dcterms:W3CDTF">2023-06-01T10:26:11Z</dcterms:modified>
</cp:coreProperties>
</file>