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96" r:id="rId3"/>
    <p:sldId id="287" r:id="rId4"/>
    <p:sldId id="280" r:id="rId5"/>
    <p:sldId id="277" r:id="rId6"/>
    <p:sldId id="288" r:id="rId7"/>
    <p:sldId id="283" r:id="rId8"/>
    <p:sldId id="292" r:id="rId9"/>
    <p:sldId id="293" r:id="rId10"/>
    <p:sldId id="294" r:id="rId11"/>
    <p:sldId id="282" r:id="rId12"/>
    <p:sldId id="289" r:id="rId13"/>
    <p:sldId id="281" r:id="rId14"/>
    <p:sldId id="297" r:id="rId15"/>
    <p:sldId id="295" r:id="rId16"/>
    <p:sldId id="284" r:id="rId17"/>
    <p:sldId id="290" r:id="rId18"/>
    <p:sldId id="291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510B6-71C7-449B-917D-218DC32A0C5E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CB5CF-3BA1-45C1-813A-916BD31B23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83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Zum letzten Punkt</a:t>
            </a:r>
            <a:r>
              <a:rPr lang="de-DE" baseline="0" dirty="0"/>
              <a:t> vgl. Zitat aus unserer Broschüre </a:t>
            </a:r>
            <a:r>
              <a:rPr lang="de-DE" b="1" baseline="0" dirty="0"/>
              <a:t>Nicht-alkoholische Fettleber (2018)</a:t>
            </a:r>
            <a:r>
              <a:rPr lang="de-DE" baseline="0" dirty="0"/>
              <a:t>: „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Aktuelle Forschungsergebnisse zeigen, dass zusätzlich zu den Leberwerten auch neue molekulare Marker (M30, M65,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Adiponektin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etc.) auf eine Schädigung der Leber hinweisen können. Wenn sich durch diese Marker der Verdacht auf einen Leberschaden erhärtet, ist eine Leberpunktion zur weiteren Abklärung sehr wichtig.“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CB5CF-3BA1-45C1-813A-916BD31B234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02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79712" y="1844824"/>
            <a:ext cx="5111750" cy="42093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907704" y="457944"/>
            <a:ext cx="6840760" cy="7969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Fußzeilenplatzhalter 3"/>
          <p:cNvSpPr txBox="1">
            <a:spLocks/>
          </p:cNvSpPr>
          <p:nvPr userDrawn="1"/>
        </p:nvSpPr>
        <p:spPr>
          <a:xfrm>
            <a:off x="3124200" y="63376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Deutsche Leberhilfe e.V.</a:t>
            </a:r>
            <a:endParaRPr lang="de-DE" dirty="0"/>
          </a:p>
        </p:txBody>
      </p:sp>
      <p:sp>
        <p:nvSpPr>
          <p:cNvPr id="10" name="Foliennummernplatzhalter 4"/>
          <p:cNvSpPr txBox="1">
            <a:spLocks/>
          </p:cNvSpPr>
          <p:nvPr userDrawn="1"/>
        </p:nvSpPr>
        <p:spPr>
          <a:xfrm>
            <a:off x="6553200" y="63376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403740-412A-4E76-9DC6-B14B7CA330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631" y="1906289"/>
            <a:ext cx="1224137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cxnSp>
        <p:nvCxnSpPr>
          <p:cNvPr id="15" name="AutoShape 8"/>
          <p:cNvCxnSpPr>
            <a:cxnSpLocks noChangeShapeType="1"/>
          </p:cNvCxnSpPr>
          <p:nvPr userDrawn="1"/>
        </p:nvCxnSpPr>
        <p:spPr bwMode="auto">
          <a:xfrm>
            <a:off x="-78184" y="1429072"/>
            <a:ext cx="9374584" cy="0"/>
          </a:xfrm>
          <a:prstGeom prst="straightConnector1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9672357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2564904"/>
            <a:ext cx="6192688" cy="129614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858885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84" y="-53008"/>
            <a:ext cx="1981200" cy="701040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pic>
        <p:nvPicPr>
          <p:cNvPr id="11" name="Picture 4" descr="C:\Users\vanthiel\Desktop\Logos 2012\Logo Leberhilfe rund Pantone1805.g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7472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AutoShape 7"/>
          <p:cNvCxnSpPr>
            <a:cxnSpLocks noChangeShapeType="1"/>
          </p:cNvCxnSpPr>
          <p:nvPr userDrawn="1"/>
        </p:nvCxnSpPr>
        <p:spPr bwMode="auto">
          <a:xfrm>
            <a:off x="1371600" y="-18728"/>
            <a:ext cx="0" cy="6858000"/>
          </a:xfrm>
          <a:prstGeom prst="straightConnector1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739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berhilfe.org/coronavirus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mc/articles/PMC8826155/" TargetMode="External"/><Relationship Id="rId4" Type="http://schemas.openxmlformats.org/officeDocument/2006/relationships/hyperlink" Target="https://www.ncbi.nlm.nih.gov/pmc/articles/PMC8555881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dgvs.de/wissen-kompakt/leitlinien/leitlinien-der-dgvs/nas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leberhilfe.org/" TargetMode="External"/><Relationship Id="rId11" Type="http://schemas.openxmlformats.org/officeDocument/2006/relationships/image" Target="../media/image36.wmf"/><Relationship Id="rId5" Type="http://schemas.openxmlformats.org/officeDocument/2006/relationships/image" Target="../media/image37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5.wmf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leberhilfe.org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leberhilfe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ki.de/DE/Content/Gesundheitsmonitoring/Studien/Adipositas_Monitoring/Adipositas/HTML_Themenblatt_Adipositas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dgvs.de/wp-content/uploads/2022/04/LL-NAFLD_deutsch_final_28.04.22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0335" y="4293096"/>
            <a:ext cx="6192688" cy="1584176"/>
          </a:xfrm>
        </p:spPr>
        <p:txBody>
          <a:bodyPr/>
          <a:lstStyle/>
          <a:p>
            <a:pPr eaLnBrk="1" hangingPunct="1"/>
            <a:r>
              <a:rPr lang="de-DE" altLang="de-DE" sz="1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de-DE" altLang="de-DE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altLang="de-DE" sz="2600" b="1" dirty="0">
                <a:solidFill>
                  <a:schemeClr val="accent5">
                    <a:lumMod val="75000"/>
                  </a:schemeClr>
                </a:solidFill>
              </a:rPr>
              <a:t>Nicht alkoholische Fettlebererkrankungen</a:t>
            </a:r>
            <a:r>
              <a:rPr lang="de-DE" altLang="de-DE" sz="30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de-DE" altLang="de-DE" sz="3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altLang="de-DE" sz="3000" b="1" dirty="0">
                <a:solidFill>
                  <a:schemeClr val="accent5">
                    <a:lumMod val="75000"/>
                  </a:schemeClr>
                </a:solidFill>
              </a:rPr>
              <a:t>NAFL und NASH</a:t>
            </a:r>
            <a:r>
              <a:rPr lang="de-DE" altLang="de-DE" b="1" dirty="0">
                <a:solidFill>
                  <a:schemeClr val="accent2"/>
                </a:solidFill>
              </a:rPr>
              <a:t/>
            </a:r>
            <a:br>
              <a:rPr lang="de-DE" altLang="de-DE" b="1" dirty="0">
                <a:solidFill>
                  <a:schemeClr val="accent2"/>
                </a:solidFill>
              </a:rPr>
            </a:br>
            <a:r>
              <a:rPr lang="de-DE" altLang="de-DE" sz="1800" b="1" dirty="0"/>
              <a:t/>
            </a:r>
            <a:br>
              <a:rPr lang="de-DE" altLang="de-DE" sz="1800" b="1" dirty="0"/>
            </a:br>
            <a:r>
              <a:rPr lang="de-DE" altLang="de-DE" sz="1800" b="1" dirty="0"/>
              <a:t>Eine Präsentation der Deutschen Leberhilfe e.V.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2726"/>
            <a:ext cx="5904656" cy="4170370"/>
          </a:xfrm>
          <a:prstGeom prst="rect">
            <a:avLst/>
          </a:prstGeom>
        </p:spPr>
      </p:pic>
      <p:cxnSp>
        <p:nvCxnSpPr>
          <p:cNvPr id="5" name="Gerade Verbindung 4"/>
          <p:cNvCxnSpPr/>
          <p:nvPr/>
        </p:nvCxnSpPr>
        <p:spPr>
          <a:xfrm>
            <a:off x="1403648" y="4293096"/>
            <a:ext cx="774035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7236296" y="612676"/>
            <a:ext cx="180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4000" b="1" dirty="0" smtClean="0">
                <a:solidFill>
                  <a:schemeClr val="accent5">
                    <a:lumMod val="75000"/>
                  </a:schemeClr>
                </a:solidFill>
              </a:rPr>
              <a:t>9. </a:t>
            </a:r>
            <a:r>
              <a:rPr lang="de-DE" altLang="de-DE" sz="4000" b="1" dirty="0">
                <a:solidFill>
                  <a:schemeClr val="accent5">
                    <a:lumMod val="75000"/>
                  </a:schemeClr>
                </a:solidFill>
              </a:rPr>
              <a:t>Juni </a:t>
            </a:r>
            <a:r>
              <a:rPr lang="de-DE" altLang="de-DE" sz="4000" b="1" dirty="0" smtClean="0">
                <a:solidFill>
                  <a:schemeClr val="accent5">
                    <a:lumMod val="75000"/>
                  </a:schemeClr>
                </a:solidFill>
              </a:rPr>
              <a:t>2022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40312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76672"/>
            <a:ext cx="6897984" cy="1296144"/>
          </a:xfrm>
        </p:spPr>
        <p:txBody>
          <a:bodyPr/>
          <a:lstStyle/>
          <a:p>
            <a:pPr eaLnBrk="1" hangingPunct="1"/>
            <a:r>
              <a:rPr lang="de-DE" altLang="de-DE" b="1" dirty="0">
                <a:solidFill>
                  <a:schemeClr val="accent2"/>
                </a:solidFill>
              </a:rPr>
              <a:t> </a:t>
            </a:r>
            <a:r>
              <a:rPr lang="de-DE" altLang="de-DE" b="1" dirty="0">
                <a:solidFill>
                  <a:schemeClr val="accent5">
                    <a:lumMod val="75000"/>
                  </a:schemeClr>
                </a:solidFill>
              </a:rPr>
              <a:t>Risiken reduzieren:</a:t>
            </a:r>
            <a:br>
              <a:rPr lang="de-DE" altLang="de-DE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altLang="de-DE" b="1" dirty="0">
                <a:solidFill>
                  <a:schemeClr val="accent5">
                    <a:lumMod val="75000"/>
                  </a:schemeClr>
                </a:solidFill>
              </a:rPr>
              <a:t>aber wie?</a:t>
            </a:r>
            <a:endParaRPr lang="de-DE" altLang="de-DE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17072" y="2276872"/>
            <a:ext cx="7447416" cy="309634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923928" y="407707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Leberschädigung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644008" y="318335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Leberschutz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4550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99392"/>
            <a:ext cx="8568952" cy="705678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403648" y="-243408"/>
            <a:ext cx="8568952" cy="741682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59832" y="2348880"/>
            <a:ext cx="4824536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altLang="de-DE" sz="4000" b="1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764704"/>
            <a:ext cx="7704856" cy="1296144"/>
          </a:xfrm>
        </p:spPr>
        <p:txBody>
          <a:bodyPr/>
          <a:lstStyle/>
          <a:p>
            <a:pPr algn="l" eaLnBrk="1" hangingPunct="1"/>
            <a:r>
              <a:rPr lang="de-DE" altLang="de-DE" sz="3000" b="1" dirty="0">
                <a:solidFill>
                  <a:schemeClr val="accent5">
                    <a:lumMod val="75000"/>
                  </a:schemeClr>
                </a:solidFill>
              </a:rPr>
              <a:t>Trotz aktiver Forschung noch keine medikamentöse Therapie (Stand: </a:t>
            </a:r>
            <a:r>
              <a:rPr lang="de-DE" altLang="de-DE" sz="3000" b="1" dirty="0" smtClean="0">
                <a:solidFill>
                  <a:schemeClr val="accent5">
                    <a:lumMod val="75000"/>
                  </a:schemeClr>
                </a:solidFill>
              </a:rPr>
              <a:t>Juni 2022)</a:t>
            </a:r>
            <a:endParaRPr lang="de-DE" altLang="de-DE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835696" y="2132856"/>
            <a:ext cx="741682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</a:rPr>
              <a:t>Noch</a:t>
            </a:r>
            <a:r>
              <a:rPr lang="de-DE" sz="2400" b="1" dirty="0"/>
              <a:t> </a:t>
            </a:r>
            <a:r>
              <a:rPr lang="de-DE" sz="2400" b="1" dirty="0">
                <a:solidFill>
                  <a:srgbClr val="C00000"/>
                </a:solidFill>
              </a:rPr>
              <a:t>keine</a:t>
            </a:r>
            <a:r>
              <a:rPr lang="de-DE" sz="2400" b="1" dirty="0"/>
              <a:t> </a:t>
            </a: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</a:rPr>
              <a:t>Rundum-Glücklich-Pille in Sicht!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Zahlreiche Substanzen gegen NASH (nicht gegen einfache Fettleber) sind in klinischen Studien</a:t>
            </a:r>
            <a:r>
              <a:rPr lang="de-DE" sz="2500" dirty="0"/>
              <a:t/>
            </a:r>
            <a:br>
              <a:rPr lang="de-DE" sz="2500" dirty="0"/>
            </a:br>
            <a:r>
              <a:rPr lang="de-DE" sz="1500" dirty="0"/>
              <a:t>Erste Zulassungen in den kommenden Jahren erwartet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In Studien bisher nur mäßige Erfolge (ca. 10–20%) gegen Entzündung, Verfettung und/oder </a:t>
            </a:r>
            <a:r>
              <a:rPr lang="de-DE" sz="2400" dirty="0" smtClean="0"/>
              <a:t>Vernarbung</a:t>
            </a:r>
            <a:endParaRPr lang="de-DE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</a:rPr>
              <a:t>Lebensstiländerungen bleiben vorerst Therapie Nr. 1</a:t>
            </a:r>
            <a:br>
              <a:rPr lang="de-DE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sz="1500" dirty="0"/>
              <a:t>Auch in Medikamentenstudien gegen NASH gehören diese zum Programm. </a:t>
            </a:r>
            <a:br>
              <a:rPr lang="de-DE" sz="1500" dirty="0"/>
            </a:br>
            <a:r>
              <a:rPr lang="de-DE" sz="1500" dirty="0"/>
              <a:t>Deshalb werden oft auch gute Ergebnisse in Placebo-Vergleichsgruppe gesehen!</a:t>
            </a:r>
          </a:p>
          <a:p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5723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59832" y="2348880"/>
            <a:ext cx="4824536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altLang="de-DE" sz="4000" b="1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548680"/>
            <a:ext cx="6897984" cy="1296144"/>
          </a:xfrm>
        </p:spPr>
        <p:txBody>
          <a:bodyPr/>
          <a:lstStyle/>
          <a:p>
            <a:pPr eaLnBrk="1" hangingPunct="1"/>
            <a:r>
              <a:rPr lang="de-DE" altLang="de-DE" sz="3800" b="1" dirty="0">
                <a:solidFill>
                  <a:schemeClr val="accent5">
                    <a:lumMod val="75000"/>
                  </a:schemeClr>
                </a:solidFill>
              </a:rPr>
              <a:t>Was Sie bei Fettleber und NASH möglichst </a:t>
            </a:r>
            <a:r>
              <a:rPr lang="de-DE" altLang="de-DE" sz="3800" b="1" i="1" u="sng" dirty="0">
                <a:solidFill>
                  <a:schemeClr val="accent5">
                    <a:lumMod val="75000"/>
                  </a:schemeClr>
                </a:solidFill>
              </a:rPr>
              <a:t>meiden</a:t>
            </a:r>
            <a:r>
              <a:rPr lang="de-DE" altLang="de-DE" sz="3800" b="1" dirty="0">
                <a:solidFill>
                  <a:schemeClr val="accent5">
                    <a:lumMod val="75000"/>
                  </a:schemeClr>
                </a:solidFill>
              </a:rPr>
              <a:t> sollten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4211960" y="1988840"/>
            <a:ext cx="1884861" cy="2444935"/>
            <a:chOff x="4412925" y="1986080"/>
            <a:chExt cx="1884861" cy="2444935"/>
          </a:xfrm>
        </p:grpSpPr>
        <p:sp>
          <p:nvSpPr>
            <p:cNvPr id="17" name="Textfeld 16"/>
            <p:cNvSpPr txBox="1"/>
            <p:nvPr/>
          </p:nvSpPr>
          <p:spPr>
            <a:xfrm>
              <a:off x="5073650" y="4077072"/>
              <a:ext cx="122413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700" dirty="0"/>
                <a:t>Alkohol</a:t>
              </a:r>
            </a:p>
          </p:txBody>
        </p:sp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2925" y="1986080"/>
              <a:ext cx="1740845" cy="2141239"/>
            </a:xfrm>
            <a:prstGeom prst="rect">
              <a:avLst/>
            </a:prstGeom>
          </p:spPr>
        </p:pic>
      </p:grpSp>
      <p:grpSp>
        <p:nvGrpSpPr>
          <p:cNvPr id="26" name="Gruppieren 25"/>
          <p:cNvGrpSpPr/>
          <p:nvPr/>
        </p:nvGrpSpPr>
        <p:grpSpPr>
          <a:xfrm>
            <a:off x="1691680" y="2204864"/>
            <a:ext cx="2772816" cy="2038665"/>
            <a:chOff x="1691680" y="2348880"/>
            <a:chExt cx="2772816" cy="2038665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2348880"/>
              <a:ext cx="2304256" cy="1734969"/>
            </a:xfrm>
            <a:prstGeom prst="rect">
              <a:avLst/>
            </a:prstGeom>
          </p:spPr>
        </p:pic>
        <p:sp>
          <p:nvSpPr>
            <p:cNvPr id="2" name="Textfeld 1"/>
            <p:cNvSpPr txBox="1"/>
            <p:nvPr/>
          </p:nvSpPr>
          <p:spPr>
            <a:xfrm>
              <a:off x="2448272" y="4033602"/>
              <a:ext cx="201622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700" dirty="0"/>
                <a:t>Fast Food</a:t>
              </a: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6732239" y="2348880"/>
            <a:ext cx="2411761" cy="1445467"/>
            <a:chOff x="6732239" y="2420888"/>
            <a:chExt cx="2411761" cy="1445467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39" y="2420888"/>
              <a:ext cx="2232249" cy="1157435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7127776" y="3512412"/>
              <a:ext cx="201622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700" dirty="0"/>
                <a:t>Rauchen</a:t>
              </a: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1979712" y="4725144"/>
            <a:ext cx="3093939" cy="2016224"/>
            <a:chOff x="1979712" y="4725144"/>
            <a:chExt cx="3093939" cy="2016224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4725144"/>
              <a:ext cx="2484784" cy="1656523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>
              <a:off x="1979713" y="6387425"/>
              <a:ext cx="309393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700" dirty="0"/>
                <a:t>Softdrinks und gesüßte Säfte</a:t>
              </a: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5868144" y="4485056"/>
            <a:ext cx="3340844" cy="2328320"/>
            <a:chOff x="5868144" y="4485056"/>
            <a:chExt cx="3340844" cy="232832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984" y="4485056"/>
              <a:ext cx="2880320" cy="1735160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5868144" y="6228601"/>
              <a:ext cx="33408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Unnötige Medikamente meiden, aber nötige nehmen: Arzt/Ärztin fragen!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1582466" y="2204864"/>
            <a:ext cx="7021981" cy="4182561"/>
            <a:chOff x="1582466" y="2204864"/>
            <a:chExt cx="7021981" cy="4182561"/>
          </a:xfrm>
        </p:grpSpPr>
        <p:cxnSp>
          <p:nvCxnSpPr>
            <p:cNvPr id="28" name="Gerade Verbindung 27"/>
            <p:cNvCxnSpPr/>
            <p:nvPr/>
          </p:nvCxnSpPr>
          <p:spPr>
            <a:xfrm flipV="1">
              <a:off x="1582466" y="2204864"/>
              <a:ext cx="2413470" cy="18616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 flipV="1">
              <a:off x="1853097" y="4725144"/>
              <a:ext cx="2862919" cy="166228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 flipV="1">
              <a:off x="4560886" y="2204865"/>
              <a:ext cx="1739306" cy="1735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 flipV="1">
              <a:off x="7075894" y="2348880"/>
              <a:ext cx="1528553" cy="120513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>
              <a:off x="6806971" y="2426555"/>
              <a:ext cx="1797476" cy="102711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>
              <a:off x="1890463" y="4645771"/>
              <a:ext cx="2982222" cy="17358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>
              <a:off x="1582466" y="2204864"/>
              <a:ext cx="2413470" cy="17358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4560886" y="2284126"/>
              <a:ext cx="1708226" cy="149985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feld 51"/>
          <p:cNvSpPr txBox="1"/>
          <p:nvPr/>
        </p:nvSpPr>
        <p:spPr>
          <a:xfrm>
            <a:off x="7020272" y="4653136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1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59832" y="2348880"/>
            <a:ext cx="4824536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altLang="de-DE" sz="4000" b="1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692696"/>
            <a:ext cx="6897984" cy="1296144"/>
          </a:xfrm>
        </p:spPr>
        <p:txBody>
          <a:bodyPr/>
          <a:lstStyle/>
          <a:p>
            <a:pPr eaLnBrk="1" hangingPunct="1"/>
            <a:r>
              <a:rPr lang="de-DE" altLang="de-DE" sz="3400" b="1" dirty="0">
                <a:solidFill>
                  <a:schemeClr val="accent5">
                    <a:lumMod val="75000"/>
                  </a:schemeClr>
                </a:solidFill>
              </a:rPr>
              <a:t>Was man bei Fettleber und NASH heute tun kann: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1949201" y="4221088"/>
            <a:ext cx="3384376" cy="2251412"/>
            <a:chOff x="1949201" y="4437112"/>
            <a:chExt cx="3384376" cy="2251412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209" y="4437112"/>
              <a:ext cx="2944229" cy="1706738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1949201" y="6165304"/>
              <a:ext cx="33843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Bewegung hilft auch, wenn Abnehmen nicht gelingt – und bei schlanken Patienten!</a:t>
              </a: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2000286" y="1943318"/>
            <a:ext cx="2965152" cy="2068835"/>
            <a:chOff x="2000286" y="1943318"/>
            <a:chExt cx="2965152" cy="2068835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1943318"/>
              <a:ext cx="2592288" cy="1725289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2000286" y="3673599"/>
              <a:ext cx="2965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Übergewicht abbauen</a:t>
              </a: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5554413" y="1943318"/>
            <a:ext cx="3306579" cy="2040260"/>
            <a:chOff x="5554413" y="1943318"/>
            <a:chExt cx="3306579" cy="2040260"/>
          </a:xfrm>
        </p:grpSpPr>
        <p:sp>
          <p:nvSpPr>
            <p:cNvPr id="11" name="Textfeld 10"/>
            <p:cNvSpPr txBox="1"/>
            <p:nvPr/>
          </p:nvSpPr>
          <p:spPr>
            <a:xfrm>
              <a:off x="5554413" y="3645024"/>
              <a:ext cx="33065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Gesunde, ausgewogene Ernährung</a:t>
              </a:r>
            </a:p>
          </p:txBody>
        </p:sp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4643" y="1943318"/>
              <a:ext cx="2861261" cy="1725289"/>
            </a:xfrm>
            <a:prstGeom prst="rect">
              <a:avLst/>
            </a:prstGeom>
          </p:spPr>
        </p:pic>
      </p:grpSp>
      <p:grpSp>
        <p:nvGrpSpPr>
          <p:cNvPr id="7" name="Gruppieren 6"/>
          <p:cNvGrpSpPr/>
          <p:nvPr/>
        </p:nvGrpSpPr>
        <p:grpSpPr>
          <a:xfrm>
            <a:off x="5580112" y="4221088"/>
            <a:ext cx="3456384" cy="2466856"/>
            <a:chOff x="5580112" y="4437112"/>
            <a:chExt cx="3456384" cy="2466856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4437112"/>
              <a:ext cx="2999630" cy="1728192"/>
            </a:xfrm>
            <a:prstGeom prst="rect">
              <a:avLst/>
            </a:prstGeom>
          </p:spPr>
        </p:pic>
        <p:sp>
          <p:nvSpPr>
            <p:cNvPr id="21" name="Textfeld 20"/>
            <p:cNvSpPr txBox="1"/>
            <p:nvPr/>
          </p:nvSpPr>
          <p:spPr>
            <a:xfrm>
              <a:off x="5580112" y="6165304"/>
              <a:ext cx="34563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Impfstatus prüfen: Influenza, Hepatitis A+B, Pneumokokken. Begleiterkrankungen wie Diabetes oder Bluthochdruck gut einstellen. </a:t>
              </a:r>
            </a:p>
          </p:txBody>
        </p:sp>
      </p:grpSp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57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165424-47E7-42A1-83A9-7875D83A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404664"/>
            <a:ext cx="6192688" cy="936104"/>
          </a:xfrm>
        </p:spPr>
        <p:txBody>
          <a:bodyPr/>
          <a:lstStyle/>
          <a:p>
            <a:pPr algn="l"/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Fettleber und Covid-19</a:t>
            </a:r>
            <a:br>
              <a:rPr lang="de-DE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sz="2000" b="1" dirty="0" err="1" smtClean="0">
                <a:solidFill>
                  <a:schemeClr val="accent5">
                    <a:lumMod val="75000"/>
                  </a:schemeClr>
                </a:solidFill>
              </a:rPr>
              <a:t>Coronavirus</a:t>
            </a:r>
            <a:r>
              <a:rPr lang="de-DE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sz="2000" b="1" dirty="0">
                <a:solidFill>
                  <a:schemeClr val="accent5">
                    <a:lumMod val="75000"/>
                  </a:schemeClr>
                </a:solidFill>
              </a:rPr>
              <a:t>SARS-CoV-2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28E4C-81C7-4124-A034-22F2C0F54A72}"/>
              </a:ext>
            </a:extLst>
          </p:cNvPr>
          <p:cNvSpPr txBox="1">
            <a:spLocks/>
          </p:cNvSpPr>
          <p:nvPr/>
        </p:nvSpPr>
        <p:spPr>
          <a:xfrm>
            <a:off x="3851920" y="1772816"/>
            <a:ext cx="5292080" cy="446449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Was </a:t>
            </a:r>
            <a:r>
              <a:rPr lang="en-GB" sz="2400" b="1" dirty="0" err="1"/>
              <a:t>wir</a:t>
            </a:r>
            <a:r>
              <a:rPr lang="en-GB" sz="2400" b="1" dirty="0"/>
              <a:t> </a:t>
            </a:r>
            <a:r>
              <a:rPr lang="en-GB" sz="2400" b="1" dirty="0" err="1" smtClean="0"/>
              <a:t>wissen</a:t>
            </a:r>
            <a:r>
              <a:rPr lang="en-GB" sz="2400" b="1" dirty="0" smtClean="0"/>
              <a:t> </a:t>
            </a:r>
            <a:r>
              <a:rPr lang="en-GB" sz="2400" dirty="0"/>
              <a:t>(</a:t>
            </a:r>
            <a:r>
              <a:rPr lang="en-GB" sz="2400" dirty="0" smtClean="0"/>
              <a:t>Stand </a:t>
            </a:r>
            <a:r>
              <a:rPr lang="en-GB" sz="2400" dirty="0" err="1"/>
              <a:t>Juni</a:t>
            </a:r>
            <a:r>
              <a:rPr lang="en-GB" sz="2400" dirty="0"/>
              <a:t> </a:t>
            </a:r>
            <a:r>
              <a:rPr lang="en-GB" sz="2400" dirty="0" smtClean="0"/>
              <a:t>2022):</a:t>
            </a:r>
            <a:endParaRPr lang="en-GB" sz="2400" dirty="0"/>
          </a:p>
          <a:p>
            <a:r>
              <a:rPr lang="en-GB" sz="2300" dirty="0" err="1"/>
              <a:t>Viele</a:t>
            </a:r>
            <a:r>
              <a:rPr lang="en-GB" sz="2300" dirty="0"/>
              <a:t> </a:t>
            </a:r>
            <a:r>
              <a:rPr lang="en-GB" sz="2300" dirty="0" err="1"/>
              <a:t>Fettleberpatienten</a:t>
            </a:r>
            <a:r>
              <a:rPr lang="en-GB" sz="2300" dirty="0"/>
              <a:t> </a:t>
            </a:r>
            <a:r>
              <a:rPr lang="en-GB" sz="2300" dirty="0" err="1"/>
              <a:t>haben</a:t>
            </a:r>
            <a:r>
              <a:rPr lang="en-GB" sz="2300" dirty="0"/>
              <a:t> </a:t>
            </a:r>
            <a:r>
              <a:rPr lang="en-GB" sz="2300" dirty="0" err="1" smtClean="0"/>
              <a:t>Begleiterkrankungen</a:t>
            </a:r>
            <a:r>
              <a:rPr lang="en-GB" sz="2300" dirty="0" smtClean="0"/>
              <a:t> </a:t>
            </a:r>
            <a:r>
              <a:rPr lang="en-GB" sz="2300" dirty="0" err="1"/>
              <a:t>wie</a:t>
            </a:r>
            <a:r>
              <a:rPr lang="en-GB" sz="2300" dirty="0"/>
              <a:t> Diabetes, </a:t>
            </a:r>
            <a:r>
              <a:rPr lang="en-GB" sz="2300" dirty="0" err="1"/>
              <a:t>Adipositas</a:t>
            </a:r>
            <a:r>
              <a:rPr lang="en-GB" sz="2300" dirty="0"/>
              <a:t> und </a:t>
            </a:r>
            <a:r>
              <a:rPr lang="en-GB" sz="2300" dirty="0" err="1"/>
              <a:t>Bluthochdruck</a:t>
            </a:r>
            <a:r>
              <a:rPr lang="en-GB" sz="2300" dirty="0"/>
              <a:t> </a:t>
            </a:r>
            <a:r>
              <a:rPr lang="en-GB" sz="2300" dirty="0">
                <a:sym typeface="Wingdings" panose="05000000000000000000" pitchFamily="2" charset="2"/>
              </a:rPr>
              <a:t> </a:t>
            </a:r>
            <a:r>
              <a:rPr lang="en-GB" sz="2300" dirty="0" err="1"/>
              <a:t>Risikofaktoren</a:t>
            </a:r>
            <a:r>
              <a:rPr lang="en-GB" sz="2300" dirty="0"/>
              <a:t> </a:t>
            </a:r>
            <a:r>
              <a:rPr lang="en-GB" sz="2300" dirty="0" err="1"/>
              <a:t>für</a:t>
            </a:r>
            <a:r>
              <a:rPr lang="en-GB" sz="2300" dirty="0"/>
              <a:t> </a:t>
            </a:r>
            <a:r>
              <a:rPr lang="en-GB" sz="2300" dirty="0" smtClean="0"/>
              <a:t>Covid-19</a:t>
            </a:r>
            <a:r>
              <a:rPr lang="en-GB" sz="2300" baseline="30000" dirty="0"/>
              <a:t>1</a:t>
            </a:r>
            <a:endParaRPr lang="en-GB" sz="2300" dirty="0"/>
          </a:p>
          <a:p>
            <a:r>
              <a:rPr lang="en-GB" sz="2300" dirty="0" err="1"/>
              <a:t>Schwer</a:t>
            </a:r>
            <a:r>
              <a:rPr lang="en-GB" sz="2300" dirty="0"/>
              <a:t> </a:t>
            </a:r>
            <a:r>
              <a:rPr lang="en-GB" sz="2300" dirty="0" err="1"/>
              <a:t>Leberkranke</a:t>
            </a:r>
            <a:r>
              <a:rPr lang="en-GB" sz="2300" dirty="0"/>
              <a:t> (</a:t>
            </a:r>
            <a:r>
              <a:rPr lang="en-GB" sz="2300" dirty="0" err="1"/>
              <a:t>z.B</a:t>
            </a:r>
            <a:r>
              <a:rPr lang="en-GB" sz="2300" dirty="0"/>
              <a:t>. </a:t>
            </a:r>
            <a:r>
              <a:rPr lang="en-GB" sz="2300" dirty="0" err="1"/>
              <a:t>mit</a:t>
            </a:r>
            <a:r>
              <a:rPr lang="en-GB" sz="2300" dirty="0"/>
              <a:t> </a:t>
            </a:r>
            <a:r>
              <a:rPr lang="en-GB" sz="2300" dirty="0" err="1"/>
              <a:t>Zirrhose</a:t>
            </a:r>
            <a:r>
              <a:rPr lang="en-GB" sz="2300" dirty="0"/>
              <a:t>, </a:t>
            </a:r>
            <a:r>
              <a:rPr lang="en-GB" sz="2300" dirty="0" err="1"/>
              <a:t>Transplantierte</a:t>
            </a:r>
            <a:r>
              <a:rPr lang="en-GB" sz="2300" dirty="0"/>
              <a:t>) </a:t>
            </a:r>
            <a:r>
              <a:rPr lang="en-GB" sz="2300" dirty="0" err="1"/>
              <a:t>sind</a:t>
            </a:r>
            <a:r>
              <a:rPr lang="en-GB" sz="2300" dirty="0"/>
              <a:t> </a:t>
            </a:r>
            <a:r>
              <a:rPr lang="en-GB" sz="2300" dirty="0" err="1"/>
              <a:t>durch</a:t>
            </a:r>
            <a:r>
              <a:rPr lang="en-GB" sz="2300" dirty="0"/>
              <a:t> Covid-19 </a:t>
            </a:r>
            <a:r>
              <a:rPr lang="en-GB" sz="2300" dirty="0" err="1" smtClean="0"/>
              <a:t>gefährdet</a:t>
            </a:r>
            <a:r>
              <a:rPr lang="en-GB" sz="2300" dirty="0" smtClean="0"/>
              <a:t>. </a:t>
            </a:r>
            <a:r>
              <a:rPr lang="en-GB" sz="2300" dirty="0" err="1" smtClean="0"/>
              <a:t>Bei</a:t>
            </a:r>
            <a:r>
              <a:rPr lang="en-GB" sz="2300" dirty="0" smtClean="0"/>
              <a:t> </a:t>
            </a:r>
            <a:r>
              <a:rPr lang="en-GB" sz="2300" dirty="0" err="1" smtClean="0"/>
              <a:t>Fettleberpatienten</a:t>
            </a:r>
            <a:r>
              <a:rPr lang="en-GB" sz="2300" dirty="0" smtClean="0"/>
              <a:t> </a:t>
            </a:r>
            <a:r>
              <a:rPr lang="en-GB" sz="2300" dirty="0" err="1" smtClean="0"/>
              <a:t>werden</a:t>
            </a:r>
            <a:r>
              <a:rPr lang="en-GB" sz="2300" dirty="0" smtClean="0"/>
              <a:t> </a:t>
            </a:r>
            <a:r>
              <a:rPr lang="en-GB" sz="2300" dirty="0" err="1" smtClean="0"/>
              <a:t>häufiger</a:t>
            </a:r>
            <a:r>
              <a:rPr lang="en-GB" sz="2300" dirty="0" smtClean="0"/>
              <a:t> </a:t>
            </a:r>
            <a:r>
              <a:rPr lang="en-GB" sz="2300" dirty="0" err="1" smtClean="0"/>
              <a:t>schwere</a:t>
            </a:r>
            <a:r>
              <a:rPr lang="en-GB" sz="2300" dirty="0" smtClean="0"/>
              <a:t> </a:t>
            </a:r>
            <a:r>
              <a:rPr lang="en-GB" sz="2300" dirty="0" err="1" smtClean="0"/>
              <a:t>Verläufe</a:t>
            </a:r>
            <a:r>
              <a:rPr lang="en-GB" sz="2300" dirty="0" smtClean="0"/>
              <a:t> </a:t>
            </a:r>
            <a:r>
              <a:rPr lang="en-GB" sz="2300" dirty="0" err="1" smtClean="0"/>
              <a:t>gesehen</a:t>
            </a:r>
            <a:r>
              <a:rPr lang="en-GB" sz="2300" dirty="0" smtClean="0"/>
              <a:t>.</a:t>
            </a:r>
            <a:r>
              <a:rPr lang="en-GB" sz="2300" baseline="30000" dirty="0"/>
              <a:t> 1</a:t>
            </a:r>
            <a:r>
              <a:rPr lang="en-GB" sz="2300" dirty="0"/>
              <a:t/>
            </a:r>
            <a:br>
              <a:rPr lang="en-GB" sz="2300" dirty="0"/>
            </a:br>
            <a:endParaRPr lang="en-GB" sz="2300" dirty="0"/>
          </a:p>
          <a:p>
            <a:pPr marL="0" indent="0">
              <a:buNone/>
            </a:pPr>
            <a:r>
              <a:rPr lang="en-GB" sz="2400" b="1" dirty="0"/>
              <a:t>Was </a:t>
            </a:r>
            <a:r>
              <a:rPr lang="en-GB" sz="2400" b="1" dirty="0" err="1" smtClean="0"/>
              <a:t>diskutiert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wird</a:t>
            </a:r>
            <a:r>
              <a:rPr lang="en-GB" sz="2400" b="1" dirty="0" smtClean="0"/>
              <a:t>:</a:t>
            </a:r>
            <a:endParaRPr lang="en-GB" sz="2400" b="1" dirty="0"/>
          </a:p>
          <a:p>
            <a:r>
              <a:rPr lang="en-GB" sz="2300" dirty="0" err="1"/>
              <a:t>Ist</a:t>
            </a:r>
            <a:r>
              <a:rPr lang="en-GB" sz="2300" dirty="0"/>
              <a:t> </a:t>
            </a:r>
            <a:r>
              <a:rPr lang="en-GB" sz="2300" dirty="0" err="1"/>
              <a:t>eine</a:t>
            </a:r>
            <a:r>
              <a:rPr lang="en-GB" sz="2300" dirty="0"/>
              <a:t> </a:t>
            </a:r>
            <a:r>
              <a:rPr lang="en-GB" sz="2300" dirty="0" err="1"/>
              <a:t>alleinige</a:t>
            </a:r>
            <a:r>
              <a:rPr lang="en-GB" sz="2300" dirty="0"/>
              <a:t> </a:t>
            </a:r>
            <a:r>
              <a:rPr lang="en-GB" sz="2300" dirty="0" err="1"/>
              <a:t>Fettleber</a:t>
            </a:r>
            <a:r>
              <a:rPr lang="en-GB" sz="2300" dirty="0"/>
              <a:t>/NASH </a:t>
            </a:r>
            <a:r>
              <a:rPr lang="en-GB" sz="2300" dirty="0" err="1"/>
              <a:t>bereits</a:t>
            </a:r>
            <a:r>
              <a:rPr lang="en-GB" sz="2300" dirty="0"/>
              <a:t> </a:t>
            </a:r>
            <a:r>
              <a:rPr lang="en-GB" sz="2300" dirty="0" err="1"/>
              <a:t>ein</a:t>
            </a:r>
            <a:r>
              <a:rPr lang="en-GB" sz="2300" dirty="0"/>
              <a:t> </a:t>
            </a:r>
            <a:r>
              <a:rPr lang="en-GB" sz="2300" dirty="0" err="1"/>
              <a:t>Risikofaktor</a:t>
            </a:r>
            <a:r>
              <a:rPr lang="en-GB" sz="2300" dirty="0"/>
              <a:t> </a:t>
            </a:r>
            <a:r>
              <a:rPr lang="en-GB" sz="2300" dirty="0" err="1"/>
              <a:t>für</a:t>
            </a:r>
            <a:r>
              <a:rPr lang="en-GB" sz="2300" dirty="0"/>
              <a:t> </a:t>
            </a:r>
            <a:r>
              <a:rPr lang="en-GB" sz="2300" dirty="0" err="1"/>
              <a:t>schwere</a:t>
            </a:r>
            <a:r>
              <a:rPr lang="en-GB" sz="2300" dirty="0"/>
              <a:t> Covid-19-Verläufe</a:t>
            </a:r>
            <a:r>
              <a:rPr lang="en-GB" sz="2300" dirty="0" smtClean="0"/>
              <a:t>? </a:t>
            </a:r>
            <a:r>
              <a:rPr lang="en-GB" sz="2300" dirty="0" err="1" smtClean="0"/>
              <a:t>Wahrscheinlich</a:t>
            </a:r>
            <a:r>
              <a:rPr lang="en-GB" sz="2300" dirty="0" smtClean="0"/>
              <a:t> ja.</a:t>
            </a:r>
            <a:r>
              <a:rPr lang="en-GB" sz="2300" baseline="30000" dirty="0" smtClean="0"/>
              <a:t>2</a:t>
            </a:r>
            <a:endParaRPr lang="en-GB" sz="2300" baseline="30000" dirty="0" smtClean="0"/>
          </a:p>
          <a:p>
            <a:r>
              <a:rPr lang="en-GB" sz="2300" dirty="0" smtClean="0"/>
              <a:t>Long COVID </a:t>
            </a:r>
            <a:r>
              <a:rPr lang="en-GB" sz="2300" dirty="0" err="1" smtClean="0"/>
              <a:t>könnte</a:t>
            </a:r>
            <a:r>
              <a:rPr lang="en-GB" sz="2300" dirty="0" smtClean="0"/>
              <a:t> </a:t>
            </a:r>
            <a:r>
              <a:rPr lang="en-GB" sz="2300" dirty="0" err="1" smtClean="0"/>
              <a:t>zu</a:t>
            </a:r>
            <a:r>
              <a:rPr lang="en-GB" sz="2300" dirty="0" smtClean="0"/>
              <a:t> </a:t>
            </a:r>
            <a:r>
              <a:rPr lang="en-GB" sz="2300" dirty="0" err="1" smtClean="0"/>
              <a:t>einer</a:t>
            </a:r>
            <a:r>
              <a:rPr lang="en-GB" sz="2300" dirty="0" smtClean="0"/>
              <a:t> </a:t>
            </a:r>
            <a:r>
              <a:rPr lang="en-GB" sz="2300" dirty="0" err="1" smtClean="0"/>
              <a:t>Fettleber</a:t>
            </a:r>
            <a:r>
              <a:rPr lang="en-GB" sz="2300" smtClean="0"/>
              <a:t> </a:t>
            </a:r>
            <a:r>
              <a:rPr lang="en-GB" sz="2300" smtClean="0"/>
              <a:t>führen.</a:t>
            </a:r>
            <a:r>
              <a:rPr lang="en-GB" sz="2300" baseline="30000" smtClean="0"/>
              <a:t>3</a:t>
            </a:r>
            <a:endParaRPr lang="en-GB" sz="2300" dirty="0"/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r>
              <a:rPr lang="en-GB" sz="2400" b="1" dirty="0"/>
              <a:t>Was tun?</a:t>
            </a:r>
          </a:p>
          <a:p>
            <a:r>
              <a:rPr lang="en-GB" sz="2300" dirty="0" err="1" smtClean="0"/>
              <a:t>Impfung</a:t>
            </a:r>
            <a:r>
              <a:rPr lang="en-GB" sz="2300" dirty="0" smtClean="0"/>
              <a:t> </a:t>
            </a:r>
            <a:r>
              <a:rPr lang="en-GB" sz="2300" dirty="0" err="1" smtClean="0"/>
              <a:t>gegen</a:t>
            </a:r>
            <a:r>
              <a:rPr lang="en-GB" sz="2300" dirty="0" smtClean="0"/>
              <a:t> das Coronavirus </a:t>
            </a:r>
            <a:r>
              <a:rPr lang="en-GB" sz="2300" dirty="0" err="1" smtClean="0"/>
              <a:t>wahrnehmen</a:t>
            </a:r>
            <a:r>
              <a:rPr lang="en-GB" sz="2300" dirty="0" smtClean="0"/>
              <a:t>! </a:t>
            </a:r>
          </a:p>
          <a:p>
            <a:r>
              <a:rPr lang="en-GB" sz="2300" dirty="0" err="1" smtClean="0"/>
              <a:t>keine</a:t>
            </a:r>
            <a:r>
              <a:rPr lang="en-GB" sz="2300" dirty="0" smtClean="0"/>
              <a:t> </a:t>
            </a:r>
            <a:r>
              <a:rPr lang="en-GB" sz="2300" dirty="0" err="1" smtClean="0"/>
              <a:t>zusätzlichen</a:t>
            </a:r>
            <a:r>
              <a:rPr lang="en-GB" sz="2300" dirty="0" smtClean="0"/>
              <a:t> </a:t>
            </a:r>
            <a:r>
              <a:rPr lang="en-GB" sz="2300" dirty="0" err="1" smtClean="0"/>
              <a:t>Impfrisiken</a:t>
            </a:r>
            <a:r>
              <a:rPr lang="en-GB" sz="2300" dirty="0" smtClean="0"/>
              <a:t> </a:t>
            </a:r>
            <a:r>
              <a:rPr lang="en-GB" sz="2300" dirty="0" err="1" smtClean="0"/>
              <a:t>bei</a:t>
            </a:r>
            <a:r>
              <a:rPr lang="en-GB" sz="2300" dirty="0" smtClean="0"/>
              <a:t> </a:t>
            </a:r>
            <a:r>
              <a:rPr lang="en-GB" sz="2300" dirty="0" err="1" smtClean="0"/>
              <a:t>Fettleber</a:t>
            </a:r>
            <a:r>
              <a:rPr lang="en-GB" sz="2300" dirty="0" smtClean="0"/>
              <a:t> </a:t>
            </a:r>
            <a:r>
              <a:rPr lang="en-GB" sz="2300" dirty="0" err="1" smtClean="0"/>
              <a:t>bekannt</a:t>
            </a:r>
            <a:endParaRPr lang="en-GB" sz="2300" dirty="0" smtClean="0"/>
          </a:p>
          <a:p>
            <a:r>
              <a:rPr lang="en-GB" sz="2300" dirty="0" err="1" smtClean="0"/>
              <a:t>Schutzmaßnahmen</a:t>
            </a:r>
            <a:r>
              <a:rPr lang="en-GB" sz="2300" dirty="0" smtClean="0"/>
              <a:t> </a:t>
            </a:r>
            <a:r>
              <a:rPr lang="en-GB" sz="2300" dirty="0" err="1"/>
              <a:t>gegen</a:t>
            </a:r>
            <a:r>
              <a:rPr lang="en-GB" sz="2300" dirty="0"/>
              <a:t> Covid-19 </a:t>
            </a:r>
            <a:r>
              <a:rPr lang="en-GB" sz="2300" dirty="0" err="1"/>
              <a:t>befolgen</a:t>
            </a:r>
            <a:endParaRPr lang="en-GB" sz="2300" dirty="0"/>
          </a:p>
          <a:p>
            <a:r>
              <a:rPr lang="en-GB" sz="2300" dirty="0" err="1" smtClean="0"/>
              <a:t>Fettleber</a:t>
            </a:r>
            <a:r>
              <a:rPr lang="en-GB" sz="2300" dirty="0" smtClean="0"/>
              <a:t>/</a:t>
            </a:r>
            <a:r>
              <a:rPr lang="en-GB" sz="2300" dirty="0" err="1" smtClean="0"/>
              <a:t>Begleiterkrankungen</a:t>
            </a:r>
            <a:r>
              <a:rPr lang="en-GB" sz="2300" dirty="0" smtClean="0"/>
              <a:t> </a:t>
            </a:r>
            <a:r>
              <a:rPr lang="en-GB" sz="2300" dirty="0" err="1" smtClean="0"/>
              <a:t>therapieren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5229BB8-7ED5-4728-923D-64DBFDBC0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223" y="1844824"/>
            <a:ext cx="1978673" cy="324036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195736" y="6038418"/>
            <a:ext cx="694826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00" dirty="0" smtClean="0"/>
              <a:t>1. </a:t>
            </a:r>
            <a:r>
              <a:rPr lang="de-DE" sz="700" dirty="0"/>
              <a:t>Aktuelle Informationen zum </a:t>
            </a:r>
            <a:r>
              <a:rPr lang="de-DE" sz="700" dirty="0" err="1"/>
              <a:t>Coronavirus</a:t>
            </a:r>
            <a:r>
              <a:rPr lang="de-DE" sz="700" dirty="0"/>
              <a:t> und Lebererkrankungen: </a:t>
            </a:r>
            <a:r>
              <a:rPr lang="de-DE" sz="700" dirty="0">
                <a:hlinkClick r:id="rId3"/>
              </a:rPr>
              <a:t>www.leberhilfe.org/coronavirus</a:t>
            </a:r>
            <a:r>
              <a:rPr lang="de-DE" sz="700" dirty="0"/>
              <a:t> </a:t>
            </a:r>
            <a:r>
              <a:rPr lang="de-DE" sz="700" dirty="0" smtClean="0"/>
              <a:t/>
            </a:r>
            <a:br>
              <a:rPr lang="de-DE" sz="700" dirty="0" smtClean="0"/>
            </a:br>
            <a:r>
              <a:rPr lang="de-DE" sz="700" dirty="0" smtClean="0"/>
              <a:t>2. Mahmud </a:t>
            </a:r>
            <a:r>
              <a:rPr lang="de-DE" sz="700" dirty="0" err="1"/>
              <a:t>Mahamid</a:t>
            </a:r>
            <a:r>
              <a:rPr lang="de-DE" sz="700" dirty="0"/>
              <a:t> et al.: </a:t>
            </a:r>
            <a:r>
              <a:rPr lang="de-DE" sz="700" dirty="0" err="1"/>
              <a:t>Nonalcoholic</a:t>
            </a:r>
            <a:r>
              <a:rPr lang="de-DE" sz="700" dirty="0"/>
              <a:t> </a:t>
            </a:r>
            <a:r>
              <a:rPr lang="de-DE" sz="700" dirty="0" err="1"/>
              <a:t>fatty</a:t>
            </a:r>
            <a:r>
              <a:rPr lang="de-DE" sz="700" dirty="0"/>
              <a:t> </a:t>
            </a:r>
            <a:r>
              <a:rPr lang="de-DE" sz="700" dirty="0" err="1"/>
              <a:t>liver</a:t>
            </a:r>
            <a:r>
              <a:rPr lang="de-DE" sz="700" dirty="0"/>
              <a:t> </a:t>
            </a:r>
            <a:r>
              <a:rPr lang="de-DE" sz="700" dirty="0" err="1"/>
              <a:t>disease</a:t>
            </a:r>
            <a:r>
              <a:rPr lang="de-DE" sz="700" dirty="0"/>
              <a:t> </a:t>
            </a:r>
            <a:r>
              <a:rPr lang="de-DE" sz="700" dirty="0" err="1"/>
              <a:t>is</a:t>
            </a:r>
            <a:r>
              <a:rPr lang="de-DE" sz="700" dirty="0"/>
              <a:t> </a:t>
            </a:r>
            <a:r>
              <a:rPr lang="de-DE" sz="700" dirty="0" err="1"/>
              <a:t>associated</a:t>
            </a:r>
            <a:r>
              <a:rPr lang="de-DE" sz="700" dirty="0"/>
              <a:t> </a:t>
            </a:r>
            <a:r>
              <a:rPr lang="de-DE" sz="700" dirty="0" err="1"/>
              <a:t>with</a:t>
            </a:r>
            <a:r>
              <a:rPr lang="de-DE" sz="700" dirty="0"/>
              <a:t> COVID-19 </a:t>
            </a:r>
            <a:r>
              <a:rPr lang="de-DE" sz="700" dirty="0" err="1"/>
              <a:t>severity</a:t>
            </a:r>
            <a:r>
              <a:rPr lang="de-DE" sz="700" dirty="0"/>
              <a:t> </a:t>
            </a:r>
            <a:r>
              <a:rPr lang="de-DE" sz="700" dirty="0" err="1"/>
              <a:t>independently</a:t>
            </a:r>
            <a:r>
              <a:rPr lang="de-DE" sz="700" dirty="0"/>
              <a:t> of </a:t>
            </a:r>
            <a:r>
              <a:rPr lang="de-DE" sz="700" dirty="0" err="1"/>
              <a:t>metabolic</a:t>
            </a:r>
            <a:r>
              <a:rPr lang="de-DE" sz="700" dirty="0"/>
              <a:t> </a:t>
            </a:r>
            <a:r>
              <a:rPr lang="de-DE" sz="700" dirty="0" err="1"/>
              <a:t>syndrome</a:t>
            </a:r>
            <a:r>
              <a:rPr lang="de-DE" sz="700" dirty="0"/>
              <a:t>: a </a:t>
            </a:r>
            <a:r>
              <a:rPr lang="de-DE" sz="700" dirty="0" err="1"/>
              <a:t>retrospective</a:t>
            </a:r>
            <a:r>
              <a:rPr lang="de-DE" sz="700" dirty="0"/>
              <a:t> </a:t>
            </a:r>
            <a:r>
              <a:rPr lang="de-DE" sz="700" dirty="0" err="1"/>
              <a:t>case-control</a:t>
            </a:r>
            <a:r>
              <a:rPr lang="de-DE" sz="700" dirty="0"/>
              <a:t> </a:t>
            </a:r>
            <a:r>
              <a:rPr lang="de-DE" sz="700" dirty="0" err="1"/>
              <a:t>study</a:t>
            </a:r>
            <a:r>
              <a:rPr lang="de-DE" sz="700" dirty="0"/>
              <a:t>. </a:t>
            </a:r>
            <a:r>
              <a:rPr lang="de-DE" sz="700" dirty="0" err="1"/>
              <a:t>Eur</a:t>
            </a:r>
            <a:r>
              <a:rPr lang="de-DE" sz="700" dirty="0"/>
              <a:t> J </a:t>
            </a:r>
            <a:r>
              <a:rPr lang="de-DE" sz="700" dirty="0" err="1"/>
              <a:t>Gastroenterol</a:t>
            </a:r>
            <a:r>
              <a:rPr lang="de-DE" sz="700" dirty="0"/>
              <a:t> </a:t>
            </a:r>
            <a:r>
              <a:rPr lang="de-DE" sz="700" dirty="0" err="1"/>
              <a:t>Hepatol</a:t>
            </a:r>
            <a:r>
              <a:rPr lang="de-DE" sz="700" dirty="0"/>
              <a:t>. 2021 </a:t>
            </a:r>
            <a:r>
              <a:rPr lang="de-DE" sz="700" dirty="0" err="1"/>
              <a:t>Dec</a:t>
            </a:r>
            <a:r>
              <a:rPr lang="de-DE" sz="700" dirty="0"/>
              <a:t> 1;33(12):1578-1581. </a:t>
            </a:r>
            <a:r>
              <a:rPr lang="de-DE" sz="700" dirty="0" err="1"/>
              <a:t>doi</a:t>
            </a:r>
            <a:r>
              <a:rPr lang="de-DE" sz="700" dirty="0"/>
              <a:t>: 10.1097/MEG.0000000000001902. </a:t>
            </a:r>
            <a:r>
              <a:rPr lang="de-DE" sz="700" dirty="0">
                <a:hlinkClick r:id="rId4"/>
              </a:rPr>
              <a:t>https://www.ncbi.nlm.nih.gov/pmc/articles/PMC8555881</a:t>
            </a:r>
            <a:r>
              <a:rPr lang="de-DE" sz="700" dirty="0" smtClean="0">
                <a:hlinkClick r:id="rId4"/>
              </a:rPr>
              <a:t>/</a:t>
            </a:r>
            <a:r>
              <a:rPr lang="de-DE" sz="700" dirty="0" smtClean="0"/>
              <a:t>  </a:t>
            </a:r>
            <a:endParaRPr lang="de-DE" sz="700" dirty="0"/>
          </a:p>
          <a:p>
            <a:r>
              <a:rPr lang="de-DE" sz="700" dirty="0" smtClean="0"/>
              <a:t>3. </a:t>
            </a:r>
            <a:r>
              <a:rPr lang="de-DE" sz="700" dirty="0" err="1" smtClean="0"/>
              <a:t>Jovana</a:t>
            </a:r>
            <a:r>
              <a:rPr lang="de-DE" sz="700" dirty="0" smtClean="0"/>
              <a:t> </a:t>
            </a:r>
            <a:r>
              <a:rPr lang="de-DE" sz="700" dirty="0"/>
              <a:t>Milic et al.: </a:t>
            </a:r>
            <a:r>
              <a:rPr lang="de-DE" sz="700" dirty="0" err="1"/>
              <a:t>Metabolic</a:t>
            </a:r>
            <a:r>
              <a:rPr lang="de-DE" sz="700" dirty="0"/>
              <a:t>-Associated </a:t>
            </a:r>
            <a:r>
              <a:rPr lang="de-DE" sz="700" dirty="0" err="1"/>
              <a:t>Fatty</a:t>
            </a:r>
            <a:r>
              <a:rPr lang="de-DE" sz="700" dirty="0"/>
              <a:t> Liver </a:t>
            </a:r>
            <a:r>
              <a:rPr lang="de-DE" sz="700" dirty="0" err="1"/>
              <a:t>Disease</a:t>
            </a:r>
            <a:r>
              <a:rPr lang="de-DE" sz="700" dirty="0"/>
              <a:t> </a:t>
            </a:r>
            <a:r>
              <a:rPr lang="de-DE" sz="700" dirty="0" err="1"/>
              <a:t>Is</a:t>
            </a:r>
            <a:r>
              <a:rPr lang="de-DE" sz="700" dirty="0"/>
              <a:t> </a:t>
            </a:r>
            <a:r>
              <a:rPr lang="de-DE" sz="700" dirty="0" err="1"/>
              <a:t>Highly</a:t>
            </a:r>
            <a:r>
              <a:rPr lang="de-DE" sz="700" dirty="0"/>
              <a:t> </a:t>
            </a:r>
            <a:r>
              <a:rPr lang="de-DE" sz="700" dirty="0" err="1"/>
              <a:t>Prevalent</a:t>
            </a:r>
            <a:r>
              <a:rPr lang="de-DE" sz="700" dirty="0"/>
              <a:t> in the </a:t>
            </a:r>
            <a:r>
              <a:rPr lang="de-DE" sz="700" dirty="0" err="1"/>
              <a:t>Postacute</a:t>
            </a:r>
            <a:r>
              <a:rPr lang="de-DE" sz="700" dirty="0"/>
              <a:t> COVID Syndrome. Open Forum </a:t>
            </a:r>
            <a:r>
              <a:rPr lang="de-DE" sz="700" dirty="0" err="1"/>
              <a:t>Infect</a:t>
            </a:r>
            <a:r>
              <a:rPr lang="de-DE" sz="700" dirty="0"/>
              <a:t> Dis. 2022 Mar; 9(3): ofac003. </a:t>
            </a:r>
            <a:r>
              <a:rPr lang="de-DE" sz="700" dirty="0" err="1"/>
              <a:t>Published</a:t>
            </a:r>
            <a:r>
              <a:rPr lang="de-DE" sz="700" dirty="0"/>
              <a:t> online 2022 Jan 10. </a:t>
            </a:r>
            <a:r>
              <a:rPr lang="de-DE" sz="700" dirty="0">
                <a:hlinkClick r:id="rId5"/>
              </a:rPr>
              <a:t>https://www.ncbi.nlm.nih.gov/pmc/articles/PMC8826155</a:t>
            </a:r>
            <a:r>
              <a:rPr lang="de-DE" sz="700" dirty="0" smtClean="0">
                <a:hlinkClick r:id="rId5"/>
              </a:rPr>
              <a:t>/</a:t>
            </a:r>
            <a:r>
              <a:rPr lang="de-DE" sz="700" dirty="0" smtClean="0"/>
              <a:t>  </a:t>
            </a:r>
            <a:endParaRPr lang="de-DE" sz="700" dirty="0"/>
          </a:p>
        </p:txBody>
      </p:sp>
    </p:spTree>
    <p:extLst>
      <p:ext uri="{BB962C8B-B14F-4D97-AF65-F5344CB8AC3E}">
        <p14:creationId xmlns:p14="http://schemas.microsoft.com/office/powerpoint/2010/main" val="93451406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764704"/>
            <a:ext cx="7344816" cy="792088"/>
          </a:xfrm>
        </p:spPr>
        <p:txBody>
          <a:bodyPr/>
          <a:lstStyle/>
          <a:p>
            <a:pPr eaLnBrk="1" hangingPunct="1"/>
            <a:r>
              <a:rPr lang="de-DE" altLang="de-DE" sz="2600" b="1" dirty="0">
                <a:solidFill>
                  <a:schemeClr val="accent5">
                    <a:lumMod val="75000"/>
                  </a:schemeClr>
                </a:solidFill>
              </a:rPr>
              <a:t>Häufige Fragen und „Volksweisheiten“ zur Leber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005047"/>
              </p:ext>
            </p:extLst>
          </p:nvPr>
        </p:nvGraphicFramePr>
        <p:xfrm>
          <a:off x="1691680" y="1484784"/>
          <a:ext cx="7128792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8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Häufige Fragen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Antworten der Deutschen</a:t>
                      </a:r>
                      <a:r>
                        <a:rPr lang="de-DE" baseline="0" dirty="0"/>
                        <a:t> Leberhilfe e.V.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i="1" dirty="0"/>
                        <a:t>Helfen Naturprodukte</a:t>
                      </a:r>
                      <a:r>
                        <a:rPr lang="de-DE" sz="1500" i="1" baseline="0" dirty="0"/>
                        <a:t> wie Mariendistel/Artischocken etc.?</a:t>
                      </a:r>
                      <a:endParaRPr lang="de-DE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Zweifelhaft!</a:t>
                      </a:r>
                      <a:r>
                        <a:rPr lang="de-DE" sz="1500" baseline="0" dirty="0"/>
                        <a:t> </a:t>
                      </a:r>
                      <a:r>
                        <a:rPr lang="de-DE" sz="1500" dirty="0"/>
                        <a:t>Für</a:t>
                      </a:r>
                      <a:r>
                        <a:rPr lang="de-DE" sz="1500" baseline="0" dirty="0"/>
                        <a:t> Artischocken gibt es keine Daten. Mariendistel (Silymarin) als Tablette wirkte in Studien mit Hepatitis-C- oder PBC-Patienten nicht besser als Placebo, für Fettleber noch nicht genug Daten.</a:t>
                      </a:r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i="1" dirty="0"/>
                        <a:t>Obst enthält Fruktose. Ist dieses bei Fettleber</a:t>
                      </a:r>
                      <a:r>
                        <a:rPr lang="de-DE" sz="1500" i="1" baseline="0" dirty="0"/>
                        <a:t> daher verboten?</a:t>
                      </a:r>
                      <a:endParaRPr lang="de-DE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Nein.</a:t>
                      </a:r>
                      <a:r>
                        <a:rPr lang="de-DE" sz="1500" baseline="0" dirty="0"/>
                        <a:t> Obst in Maßen (1-2 Handvoll pro Tag) ist gesund, Vorteile überwiegen. Aber: Wegen Fruktose nur wenig Obst verzehren. </a:t>
                      </a:r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i="1" baseline="0" dirty="0"/>
                        <a:t>Entstehen durch Obst oder Obstsäfte Fuselalkohole im Darm, die der Leber schaden?</a:t>
                      </a:r>
                      <a:endParaRPr lang="de-DE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‚Fuselalkohole‘ sind wissenschaftlich</a:t>
                      </a:r>
                      <a:r>
                        <a:rPr lang="de-DE" sz="1500" baseline="0" dirty="0"/>
                        <a:t> nicht anerkannt. Aber: Obst</a:t>
                      </a:r>
                      <a:r>
                        <a:rPr lang="de-DE" sz="1500" b="1" baseline="0" dirty="0"/>
                        <a:t>säfte</a:t>
                      </a:r>
                      <a:r>
                        <a:rPr lang="de-DE" sz="1500" baseline="0" dirty="0"/>
                        <a:t> sind oft zusätzlich gesüßt und enthalten auch sonst deutlich zu viel Fruktose!</a:t>
                      </a:r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i="1" dirty="0"/>
                        <a:t>Bin</a:t>
                      </a:r>
                      <a:r>
                        <a:rPr lang="de-DE" sz="1500" i="1" baseline="0" dirty="0"/>
                        <a:t> ich schwer krank, wenn der Oberbauch schmerzt?</a:t>
                      </a:r>
                      <a:endParaRPr lang="de-DE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Daran</a:t>
                      </a:r>
                      <a:r>
                        <a:rPr lang="de-DE" sz="1500" baseline="0" dirty="0"/>
                        <a:t> erkennt man das nicht. Druckschmerz ist schon bei einfacher Fettleber möglich</a:t>
                      </a:r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i="1" dirty="0"/>
                        <a:t>Wie schnell erholt sich die Fett-leber nach Lebensstiländerung?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V</a:t>
                      </a:r>
                      <a:r>
                        <a:rPr lang="de-DE" sz="1500" baseline="0" dirty="0"/>
                        <a:t>on Mensch zu Mensch sehr unterschiedlich und schwer vorhersagbar. Wochen, Monate und z.T. länger!</a:t>
                      </a:r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i="1" dirty="0"/>
                        <a:t>Hilft </a:t>
                      </a:r>
                      <a:r>
                        <a:rPr lang="de-DE" sz="1500" i="1" baseline="0" dirty="0"/>
                        <a:t>grüner Tee der Leber?</a:t>
                      </a:r>
                      <a:endParaRPr lang="de-DE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Eher </a:t>
                      </a:r>
                      <a:r>
                        <a:rPr lang="de-DE" sz="1500" baseline="0" dirty="0"/>
                        <a:t>nein. Widersprüchliche Studien, ob grüner Tee nützt, schadet oder keinen Unterschied macht.</a:t>
                      </a:r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i="1" dirty="0"/>
                        <a:t>Schadet Kaffee</a:t>
                      </a:r>
                      <a:r>
                        <a:rPr lang="de-DE" sz="1500" i="1" baseline="0" dirty="0"/>
                        <a:t> der Leber?</a:t>
                      </a:r>
                      <a:endParaRPr lang="de-DE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Nein, im Gegenteil! Siehe nächste Folie…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5551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490440" y="836712"/>
            <a:ext cx="7114008" cy="720080"/>
          </a:xfrm>
        </p:spPr>
        <p:txBody>
          <a:bodyPr/>
          <a:lstStyle/>
          <a:p>
            <a:pPr eaLnBrk="1" hangingPunct="1"/>
            <a:r>
              <a:rPr lang="de-DE" altLang="de-DE" sz="3200" b="1" dirty="0">
                <a:solidFill>
                  <a:schemeClr val="accent5">
                    <a:lumMod val="75000"/>
                  </a:schemeClr>
                </a:solidFill>
              </a:rPr>
              <a:t>Gute Nachrichten für Kaffeetrinker!</a:t>
            </a:r>
          </a:p>
        </p:txBody>
      </p:sp>
      <p:sp>
        <p:nvSpPr>
          <p:cNvPr id="16" name="Rechteck 15"/>
          <p:cNvSpPr/>
          <p:nvPr/>
        </p:nvSpPr>
        <p:spPr>
          <a:xfrm>
            <a:off x="1907704" y="6525344"/>
            <a:ext cx="71287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Link zur deutschen Leitlinie für nicht alkoholische Fettlebererkrankungen (</a:t>
            </a:r>
            <a:r>
              <a:rPr lang="de-DE" sz="800" dirty="0" smtClean="0"/>
              <a:t>2022): </a:t>
            </a:r>
            <a:r>
              <a:rPr lang="de-DE" sz="800" dirty="0">
                <a:hlinkClick r:id="rId2"/>
              </a:rPr>
              <a:t>https://www.dgvs.de/wissen-kompakt/leitlinien/leitlinien-der-dgvs/nash/</a:t>
            </a:r>
            <a:r>
              <a:rPr lang="de-DE" sz="800" dirty="0"/>
              <a:t>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644010" y="1895921"/>
            <a:ext cx="43924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Kaffee ist in gewissem Maße leberschützend – auch bei Fettleber und NASH. Dies wurde wiederholt in Studien gezeigt.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Die deutsche </a:t>
            </a:r>
            <a:r>
              <a:rPr lang="de-DE" sz="2000" dirty="0"/>
              <a:t>Fettleber-Leitlinie </a:t>
            </a:r>
            <a:r>
              <a:rPr lang="de-DE" sz="2000" dirty="0" smtClean="0"/>
              <a:t>von 2022 stellt fest, dass Kaffeekonsum das Risiko von Leberkrebs senkt.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Unklar, welcher der zahlreichen Inhaltsstoffe dafür verantwortlich 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Egal ob teurer oder billiger Kaffee, </a:t>
            </a:r>
            <a:br>
              <a:rPr lang="de-DE" sz="2000" dirty="0"/>
            </a:br>
            <a:r>
              <a:rPr lang="de-DE" sz="2000" dirty="0"/>
              <a:t>egal ob mit Koffein oder ohne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Wenn Sie Kaffee mögen und vertragen, können Sie diesen mit ruhigem Gewissen weiter trinken.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0125980-41F8-4C29-A6E0-2AA53B3C2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88840"/>
            <a:ext cx="2602351" cy="390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5723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371530"/>
              </p:ext>
            </p:extLst>
          </p:nvPr>
        </p:nvGraphicFramePr>
        <p:xfrm>
          <a:off x="5154102" y="4078284"/>
          <a:ext cx="1434122" cy="201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Image" r:id="rId3" imgW="5400000" imgH="7590240" progId="Photoshop.Image.13">
                  <p:embed/>
                </p:oleObj>
              </mc:Choice>
              <mc:Fallback>
                <p:oleObj name="Image" r:id="rId3" imgW="5400000" imgH="75902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54102" y="4078284"/>
                        <a:ext cx="1434122" cy="201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69137" y="188640"/>
            <a:ext cx="7114008" cy="720080"/>
          </a:xfrm>
        </p:spPr>
        <p:txBody>
          <a:bodyPr/>
          <a:lstStyle/>
          <a:p>
            <a:pPr eaLnBrk="1" hangingPunct="1"/>
            <a:r>
              <a:rPr lang="de-DE" altLang="de-DE" sz="3200" b="1" dirty="0">
                <a:solidFill>
                  <a:schemeClr val="accent5">
                    <a:lumMod val="75000"/>
                  </a:schemeClr>
                </a:solidFill>
              </a:rPr>
              <a:t>Weitere Informationen bei der Deutschen Leberhilfe e.V.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1691680" y="2540331"/>
            <a:ext cx="1695740" cy="2904312"/>
            <a:chOff x="1691680" y="2540331"/>
            <a:chExt cx="1695740" cy="290431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796" y="2540331"/>
              <a:ext cx="932902" cy="187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1691680" y="4490536"/>
              <a:ext cx="16957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/>
                <a:t>Fettleberbroschüre</a:t>
              </a:r>
            </a:p>
            <a:p>
              <a:r>
                <a:rPr lang="de-DE" sz="1400" dirty="0"/>
                <a:t>aktuell kostenfrei, auch als Download</a:t>
              </a:r>
            </a:p>
            <a:p>
              <a:r>
                <a:rPr lang="de-DE" sz="1400" dirty="0">
                  <a:hlinkClick r:id="rId6"/>
                </a:rPr>
                <a:t>www.leberhilfe.org</a:t>
              </a:r>
              <a:r>
                <a:rPr lang="de-DE" sz="1400" dirty="0"/>
                <a:t> </a:t>
              </a: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6997772" y="2442039"/>
            <a:ext cx="2160240" cy="3207649"/>
            <a:chOff x="3779912" y="3798332"/>
            <a:chExt cx="2160240" cy="3207649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3798332"/>
              <a:ext cx="1676063" cy="2150948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3779912" y="5836430"/>
              <a:ext cx="216024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/>
                <a:t>„Gesundheitsratgeber Fettleber“, </a:t>
              </a:r>
              <a:r>
                <a:rPr lang="de-DE" sz="1400" dirty="0"/>
                <a:t>im Buchhandel oder bei der Leberhilfe käuflich zu erwerben</a:t>
              </a:r>
            </a:p>
            <a:p>
              <a:r>
                <a:rPr lang="de-DE" sz="1400" dirty="0">
                  <a:hlinkClick r:id="rId6"/>
                </a:rPr>
                <a:t>www.leberhilfe.org</a:t>
              </a:r>
              <a:r>
                <a:rPr lang="de-DE" sz="1400" dirty="0"/>
                <a:t> </a:t>
              </a: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3511531" y="6070930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„Lebenszeichen – das Lebermagazin “, </a:t>
            </a:r>
            <a:r>
              <a:rPr lang="de-DE" sz="1400" dirty="0"/>
              <a:t>4x/Jahr für Abonnenten und Mitglieder: Neues aus der Forschung (auch Fettleber)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3563888" y="1503368"/>
            <a:ext cx="3057179" cy="2357680"/>
            <a:chOff x="3563888" y="1449945"/>
            <a:chExt cx="3057179" cy="2357680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96" y="1449945"/>
              <a:ext cx="2750968" cy="1637600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3563888" y="3068961"/>
              <a:ext cx="305717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/>
                <a:t>Telefonische Beratung für Mitglieder</a:t>
              </a:r>
            </a:p>
            <a:p>
              <a:r>
                <a:rPr lang="de-DE" sz="1400" dirty="0"/>
                <a:t>Erstgespräch auch für Nicht-Mitglieder</a:t>
              </a:r>
            </a:p>
            <a:p>
              <a:pPr algn="ctr"/>
              <a:r>
                <a:rPr lang="de-DE" sz="1400" dirty="0"/>
                <a:t>Tel: 0221/2829980</a:t>
              </a:r>
            </a:p>
          </p:txBody>
        </p:sp>
      </p:grpSp>
      <p:pic>
        <p:nvPicPr>
          <p:cNvPr id="17" name="Grafik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766876"/>
              </p:ext>
            </p:extLst>
          </p:nvPr>
        </p:nvGraphicFramePr>
        <p:xfrm>
          <a:off x="3635896" y="3933056"/>
          <a:ext cx="1440185" cy="2019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Image" r:id="rId10" imgW="3600000" imgH="5047560" progId="Photoshop.Image.13">
                  <p:embed/>
                </p:oleObj>
              </mc:Choice>
              <mc:Fallback>
                <p:oleObj name="Image" r:id="rId10" imgW="3600000" imgH="50475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35896" y="3933056"/>
                        <a:ext cx="1440185" cy="2019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5681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365104"/>
            <a:ext cx="3752866" cy="177243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639431" y="4365104"/>
            <a:ext cx="352839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Deutsche Leberhilfe e.V.</a:t>
            </a:r>
          </a:p>
          <a:p>
            <a:r>
              <a:rPr lang="de-DE" dirty="0" err="1"/>
              <a:t>Krieler</a:t>
            </a:r>
            <a:r>
              <a:rPr lang="de-DE" dirty="0"/>
              <a:t> Str. 100, 50935 Köln</a:t>
            </a:r>
          </a:p>
          <a:p>
            <a:r>
              <a:rPr lang="de-DE" dirty="0"/>
              <a:t>Tel: 0221/2829980</a:t>
            </a:r>
          </a:p>
          <a:p>
            <a:r>
              <a:rPr lang="de-DE" dirty="0"/>
              <a:t>Fax: 0221/2829981</a:t>
            </a:r>
          </a:p>
          <a:p>
            <a:r>
              <a:rPr lang="de-DE" dirty="0">
                <a:hlinkClick r:id="rId3"/>
              </a:rPr>
              <a:t>info@leberhilfe.org</a:t>
            </a:r>
            <a:endParaRPr lang="de-DE" dirty="0"/>
          </a:p>
          <a:p>
            <a:r>
              <a:rPr lang="de-DE" dirty="0">
                <a:hlinkClick r:id="rId4"/>
              </a:rPr>
              <a:t>www.leberhilfe.org</a:t>
            </a:r>
            <a:r>
              <a:rPr lang="de-DE" dirty="0"/>
              <a:t>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81391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1265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79712" y="4005064"/>
            <a:ext cx="6912767" cy="2088232"/>
          </a:xfrm>
        </p:spPr>
        <p:txBody>
          <a:bodyPr/>
          <a:lstStyle/>
          <a:p>
            <a:r>
              <a:rPr lang="de-DE" sz="2600" dirty="0"/>
              <a:t>Der Internationale NASH-Tag wird </a:t>
            </a:r>
            <a:r>
              <a:rPr lang="de-DE" sz="2600" dirty="0" smtClean="0"/>
              <a:t/>
            </a:r>
            <a:br>
              <a:rPr lang="de-DE" sz="2600" dirty="0" smtClean="0"/>
            </a:br>
            <a:r>
              <a:rPr lang="de-DE" sz="2600" dirty="0" smtClean="0"/>
              <a:t>am </a:t>
            </a:r>
            <a:r>
              <a:rPr lang="de-DE" sz="2600" dirty="0"/>
              <a:t>9</a:t>
            </a:r>
            <a:r>
              <a:rPr lang="de-DE" sz="2600" dirty="0" smtClean="0"/>
              <a:t>. </a:t>
            </a:r>
            <a:r>
              <a:rPr lang="de-DE" sz="2600" dirty="0"/>
              <a:t>Juni </a:t>
            </a:r>
            <a:r>
              <a:rPr lang="de-DE" sz="2600" dirty="0" smtClean="0"/>
              <a:t>2022 unter </a:t>
            </a:r>
            <a:r>
              <a:rPr lang="de-DE" sz="2600" dirty="0"/>
              <a:t>Leitung des </a:t>
            </a:r>
            <a:r>
              <a:rPr lang="de-DE" sz="2600" dirty="0" smtClean="0"/>
              <a:t/>
            </a:r>
            <a:br>
              <a:rPr lang="de-DE" sz="2600" dirty="0" smtClean="0"/>
            </a:br>
            <a:r>
              <a:rPr lang="de-DE" sz="2600" dirty="0" smtClean="0"/>
              <a:t>Global </a:t>
            </a:r>
            <a:r>
              <a:rPr lang="de-DE" sz="2600" dirty="0"/>
              <a:t>Liver Institute begangen.</a:t>
            </a:r>
            <a:br>
              <a:rPr lang="de-DE" sz="2600" dirty="0"/>
            </a:br>
            <a:r>
              <a:rPr lang="de-DE" sz="2600" dirty="0"/>
              <a:t/>
            </a:r>
            <a:br>
              <a:rPr lang="de-DE" sz="2600" dirty="0"/>
            </a:br>
            <a:r>
              <a:rPr lang="de-DE" sz="2600" b="1" dirty="0">
                <a:solidFill>
                  <a:schemeClr val="accent5">
                    <a:lumMod val="75000"/>
                  </a:schemeClr>
                </a:solidFill>
              </a:rPr>
              <a:t>Worum geht es bei diesem Tag?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8640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8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55" y="1916832"/>
            <a:ext cx="4664155" cy="410445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859585" y="1916832"/>
            <a:ext cx="7237005" cy="425565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23728" y="2132856"/>
            <a:ext cx="6840760" cy="417646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Übergewicht, Insulinresistenz und Fehlernährung führen oft zu nicht-alkoholischen Fettlebererkrankungen (NAFLD). </a:t>
            </a:r>
          </a:p>
          <a:p>
            <a:r>
              <a:rPr lang="de-DE" sz="2000" dirty="0" smtClean="0"/>
              <a:t>Männer in Deutschland: </a:t>
            </a:r>
            <a:r>
              <a:rPr lang="de-DE" sz="2000" dirty="0"/>
              <a:t>67%</a:t>
            </a:r>
            <a:r>
              <a:rPr lang="de-DE" sz="2000" dirty="0" smtClean="0"/>
              <a:t> übergewichtig, 23% adipös</a:t>
            </a:r>
            <a:r>
              <a:rPr lang="de-DE" sz="2000" baseline="30000" dirty="0" smtClean="0"/>
              <a:t>1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1200" dirty="0" smtClean="0"/>
              <a:t>Übergewicht: BMI größer oder gleich 25. Adipositas: BMI größer oder gleich 30.</a:t>
            </a:r>
          </a:p>
          <a:p>
            <a:r>
              <a:rPr lang="de-DE" sz="2000" dirty="0" smtClean="0"/>
              <a:t>Frauen: 53% übergewichtig, 24% adipös</a:t>
            </a:r>
            <a:r>
              <a:rPr lang="de-DE" sz="2000" baseline="30000" dirty="0"/>
              <a:t>1</a:t>
            </a:r>
            <a:endParaRPr lang="de-DE" sz="2000" dirty="0" smtClean="0"/>
          </a:p>
          <a:p>
            <a:r>
              <a:rPr lang="de-DE" sz="2000" dirty="0" smtClean="0"/>
              <a:t>Kinder </a:t>
            </a:r>
            <a:r>
              <a:rPr lang="de-DE" sz="2000" dirty="0"/>
              <a:t>und </a:t>
            </a:r>
            <a:r>
              <a:rPr lang="de-DE" sz="2000" dirty="0" smtClean="0"/>
              <a:t>Jugendliche: </a:t>
            </a:r>
            <a:r>
              <a:rPr lang="de-DE" sz="2000" dirty="0"/>
              <a:t>15,4 %</a:t>
            </a:r>
            <a:r>
              <a:rPr lang="de-DE" sz="2000" dirty="0" smtClean="0"/>
              <a:t> übergewichtig, 5,9 </a:t>
            </a:r>
            <a:r>
              <a:rPr lang="de-DE" sz="2000" dirty="0"/>
              <a:t>% </a:t>
            </a:r>
            <a:r>
              <a:rPr lang="de-DE" sz="2000" dirty="0" smtClean="0"/>
              <a:t>adipös</a:t>
            </a:r>
            <a:r>
              <a:rPr lang="de-DE" sz="2000" baseline="30000" dirty="0" smtClean="0"/>
              <a:t>2</a:t>
            </a:r>
            <a:endParaRPr lang="de-DE" sz="2000" dirty="0"/>
          </a:p>
          <a:p>
            <a:r>
              <a:rPr lang="en-GB" sz="2000" dirty="0" err="1" smtClean="0"/>
              <a:t>Gesundheitsrisiken</a:t>
            </a:r>
            <a:r>
              <a:rPr lang="en-GB" sz="2000" dirty="0" smtClean="0"/>
              <a:t> </a:t>
            </a:r>
            <a:r>
              <a:rPr lang="en-GB" sz="2000" dirty="0" err="1"/>
              <a:t>insbesondere</a:t>
            </a:r>
            <a:r>
              <a:rPr lang="en-GB" sz="2000" dirty="0"/>
              <a:t>, </a:t>
            </a:r>
            <a:r>
              <a:rPr lang="en-GB" sz="2000" dirty="0" err="1"/>
              <a:t>wenn</a:t>
            </a:r>
            <a:r>
              <a:rPr lang="en-GB" sz="2000" dirty="0"/>
              <a:t> </a:t>
            </a:r>
            <a:r>
              <a:rPr lang="en-GB" sz="2000" dirty="0" err="1"/>
              <a:t>sich</a:t>
            </a:r>
            <a:r>
              <a:rPr lang="en-GB" sz="2000" dirty="0"/>
              <a:t> die </a:t>
            </a:r>
            <a:r>
              <a:rPr lang="en-GB" sz="2000" dirty="0" err="1"/>
              <a:t>Fettleber</a:t>
            </a:r>
            <a:r>
              <a:rPr lang="en-GB" sz="2000" dirty="0"/>
              <a:t> </a:t>
            </a:r>
            <a:r>
              <a:rPr lang="en-GB" sz="2000" dirty="0" err="1"/>
              <a:t>entzündet</a:t>
            </a:r>
            <a:r>
              <a:rPr lang="en-GB" sz="2000" dirty="0"/>
              <a:t> </a:t>
            </a:r>
            <a:r>
              <a:rPr lang="en-GB" sz="2000" dirty="0" smtClean="0"/>
              <a:t>(</a:t>
            </a:r>
            <a:r>
              <a:rPr lang="en-GB" sz="2000" dirty="0" err="1" smtClean="0"/>
              <a:t>Nicht-alkoholische</a:t>
            </a:r>
            <a:r>
              <a:rPr lang="en-GB" sz="2000" dirty="0" smtClean="0"/>
              <a:t> Steatohepatitis</a:t>
            </a:r>
            <a:r>
              <a:rPr lang="en-GB" sz="2000" dirty="0"/>
              <a:t>, NASH)</a:t>
            </a:r>
            <a:br>
              <a:rPr lang="en-GB" sz="2000" dirty="0"/>
            </a:br>
            <a:r>
              <a:rPr lang="en-GB" sz="1500" i="1" dirty="0"/>
              <a:t>‘</a:t>
            </a:r>
            <a:r>
              <a:rPr lang="en-GB" sz="1500" i="1" dirty="0" err="1"/>
              <a:t>Steato</a:t>
            </a:r>
            <a:r>
              <a:rPr lang="en-GB" sz="1500" i="1" dirty="0"/>
              <a:t>’ = Fett, ‘Hepatitis’ = </a:t>
            </a:r>
            <a:r>
              <a:rPr lang="en-GB" sz="1500" i="1" dirty="0" err="1"/>
              <a:t>Leberentzündung</a:t>
            </a:r>
            <a:r>
              <a:rPr lang="en-GB" sz="1500" i="1" dirty="0"/>
              <a:t>. </a:t>
            </a:r>
            <a:endParaRPr lang="en-GB" sz="1500" i="1" dirty="0" smtClean="0"/>
          </a:p>
          <a:p>
            <a:r>
              <a:rPr lang="en-GB" sz="2000" dirty="0" smtClean="0"/>
              <a:t>In </a:t>
            </a:r>
            <a:r>
              <a:rPr lang="en-GB" sz="2000" dirty="0"/>
              <a:t>Deutschland </a:t>
            </a:r>
            <a:r>
              <a:rPr lang="en-GB" sz="2000" dirty="0" err="1"/>
              <a:t>haben</a:t>
            </a:r>
            <a:r>
              <a:rPr lang="en-GB" sz="2000" dirty="0"/>
              <a:t> </a:t>
            </a:r>
            <a:r>
              <a:rPr lang="en-GB" sz="2000" dirty="0" err="1" smtClean="0"/>
              <a:t>schätzungsweise</a:t>
            </a:r>
            <a:r>
              <a:rPr lang="en-GB" sz="2000" dirty="0" smtClean="0"/>
              <a:t> 23% </a:t>
            </a:r>
            <a:r>
              <a:rPr lang="en-GB" sz="2000" dirty="0" err="1"/>
              <a:t>aller</a:t>
            </a:r>
            <a:r>
              <a:rPr lang="en-GB" sz="2000" dirty="0"/>
              <a:t> </a:t>
            </a:r>
            <a:r>
              <a:rPr lang="en-GB" sz="2000" dirty="0" err="1"/>
              <a:t>Bürger</a:t>
            </a:r>
            <a:r>
              <a:rPr lang="en-GB" sz="2000" dirty="0"/>
              <a:t> </a:t>
            </a:r>
            <a:r>
              <a:rPr lang="en-GB" sz="2000" dirty="0" err="1"/>
              <a:t>eine</a:t>
            </a:r>
            <a:r>
              <a:rPr lang="en-GB" sz="2000" dirty="0"/>
              <a:t> </a:t>
            </a:r>
            <a:r>
              <a:rPr lang="en-GB" sz="2000" dirty="0" err="1" smtClean="0"/>
              <a:t>Fettleber</a:t>
            </a:r>
            <a:r>
              <a:rPr lang="en-GB" sz="2000" dirty="0" smtClean="0"/>
              <a:t> und 4% </a:t>
            </a:r>
            <a:r>
              <a:rPr lang="en-GB" sz="2000" dirty="0" err="1" smtClean="0"/>
              <a:t>eine</a:t>
            </a:r>
            <a:r>
              <a:rPr lang="en-GB" sz="2000" dirty="0" smtClean="0"/>
              <a:t> NASH.</a:t>
            </a:r>
            <a:r>
              <a:rPr lang="en-GB" sz="2000" baseline="30000" dirty="0"/>
              <a:t>3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7716" y="764704"/>
            <a:ext cx="7488832" cy="1296144"/>
          </a:xfrm>
        </p:spPr>
        <p:txBody>
          <a:bodyPr/>
          <a:lstStyle/>
          <a:p>
            <a:pPr eaLnBrk="1" hangingPunct="1"/>
            <a:r>
              <a:rPr lang="de-DE" altLang="de-DE" sz="3000" b="1" dirty="0">
                <a:solidFill>
                  <a:schemeClr val="accent2"/>
                </a:solidFill>
              </a:rPr>
              <a:t> </a:t>
            </a:r>
            <a:r>
              <a:rPr lang="de-DE" altLang="de-DE" sz="3600" b="1" dirty="0">
                <a:solidFill>
                  <a:schemeClr val="accent5">
                    <a:lumMod val="75000"/>
                  </a:schemeClr>
                </a:solidFill>
              </a:rPr>
              <a:t>Nicht-alkoholische Fettleber: Die nächste große Lebererkrankung</a:t>
            </a:r>
          </a:p>
        </p:txBody>
      </p:sp>
      <p:sp>
        <p:nvSpPr>
          <p:cNvPr id="10" name="Rechteck 9"/>
          <p:cNvSpPr/>
          <p:nvPr/>
        </p:nvSpPr>
        <p:spPr>
          <a:xfrm>
            <a:off x="1907704" y="6228601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/>
              <a:t>1. Robert-Koch-Institut</a:t>
            </a:r>
            <a:r>
              <a:rPr lang="de-DE" sz="800" dirty="0"/>
              <a:t>: Übergewicht und Adipositas bei Erwachsenen in Deutschland. Journal of </a:t>
            </a:r>
            <a:r>
              <a:rPr lang="de-DE" sz="800" dirty="0" err="1"/>
              <a:t>Health</a:t>
            </a:r>
            <a:r>
              <a:rPr lang="de-DE" sz="800" dirty="0"/>
              <a:t> Monitoring · 2017 2(2). DOI 10.17886/RKI-GBE-2017-025 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2. </a:t>
            </a:r>
            <a:r>
              <a:rPr lang="de-DE" sz="800" dirty="0"/>
              <a:t>Robert-Koch-Institut</a:t>
            </a:r>
            <a:r>
              <a:rPr lang="de-DE" sz="800" dirty="0" smtClean="0"/>
              <a:t>: Themenblatt Adipositas.  </a:t>
            </a:r>
            <a:r>
              <a:rPr lang="de-DE" sz="800" dirty="0">
                <a:hlinkClick r:id="rId3"/>
              </a:rPr>
              <a:t>https://</a:t>
            </a:r>
            <a:r>
              <a:rPr lang="de-DE" sz="800" dirty="0" smtClean="0">
                <a:hlinkClick r:id="rId3"/>
              </a:rPr>
              <a:t>www.rki.de/DE/Content/Gesundheitsmonitoring/Studien/Adipositas_Monitoring/Adipositas/HTML_Themenblatt_Adipositas.html</a:t>
            </a:r>
            <a:r>
              <a:rPr lang="de-DE" sz="800" dirty="0" smtClean="0"/>
              <a:t> </a:t>
            </a:r>
          </a:p>
          <a:p>
            <a:r>
              <a:rPr lang="de-DE" sz="800" dirty="0" smtClean="0"/>
              <a:t>3. Deutsche </a:t>
            </a:r>
            <a:r>
              <a:rPr lang="de-DE" sz="800" dirty="0"/>
              <a:t>Leitlinie für nicht alkoholische Fettlebererkrankungen (</a:t>
            </a:r>
            <a:r>
              <a:rPr lang="de-DE" sz="800" dirty="0" smtClean="0"/>
              <a:t>2022</a:t>
            </a:r>
            <a:r>
              <a:rPr lang="de-DE" sz="800" dirty="0"/>
              <a:t>): </a:t>
            </a:r>
            <a:r>
              <a:rPr lang="de-DE" sz="800" dirty="0">
                <a:hlinkClick r:id="rId4"/>
              </a:rPr>
              <a:t>https://</a:t>
            </a:r>
            <a:r>
              <a:rPr lang="de-DE" sz="800" dirty="0" smtClean="0">
                <a:hlinkClick r:id="rId4"/>
              </a:rPr>
              <a:t>www.dgvs.de/wp-content/uploads/2022/04/LL-NAFLD_deutsch_final_28.04.22.pdf</a:t>
            </a:r>
            <a:r>
              <a:rPr lang="de-DE" sz="800" dirty="0" smtClean="0"/>
              <a:t>  </a:t>
            </a:r>
            <a:endParaRPr lang="de-DE" sz="8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0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lipse 23"/>
          <p:cNvSpPr/>
          <p:nvPr/>
        </p:nvSpPr>
        <p:spPr>
          <a:xfrm>
            <a:off x="3347864" y="2795144"/>
            <a:ext cx="3456384" cy="227837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59832" y="2348880"/>
            <a:ext cx="4824536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altLang="de-DE" sz="40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83" y="2971171"/>
            <a:ext cx="2400128" cy="1681965"/>
          </a:xfrm>
          <a:prstGeom prst="rect">
            <a:avLst/>
          </a:prstGeom>
        </p:spPr>
      </p:pic>
      <p:grpSp>
        <p:nvGrpSpPr>
          <p:cNvPr id="39" name="Gruppieren 38"/>
          <p:cNvGrpSpPr/>
          <p:nvPr/>
        </p:nvGrpSpPr>
        <p:grpSpPr>
          <a:xfrm>
            <a:off x="1547664" y="1340768"/>
            <a:ext cx="1865515" cy="2538864"/>
            <a:chOff x="1547664" y="1340768"/>
            <a:chExt cx="1865515" cy="2538864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1547664" y="1340768"/>
              <a:ext cx="1800200" cy="2538864"/>
              <a:chOff x="1547664" y="1340768"/>
              <a:chExt cx="1800200" cy="2538864"/>
            </a:xfrm>
          </p:grpSpPr>
          <p:pic>
            <p:nvPicPr>
              <p:cNvPr id="12" name="Grafik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664" y="1340768"/>
                <a:ext cx="1512168" cy="1936866"/>
              </a:xfrm>
              <a:prstGeom prst="rect">
                <a:avLst/>
              </a:prstGeom>
            </p:spPr>
          </p:pic>
          <p:sp>
            <p:nvSpPr>
              <p:cNvPr id="14" name="Textfeld 13"/>
              <p:cNvSpPr txBox="1"/>
              <p:nvPr/>
            </p:nvSpPr>
            <p:spPr>
              <a:xfrm>
                <a:off x="1691680" y="3140968"/>
                <a:ext cx="165618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Fast Food, Limonaden +</a:t>
                </a:r>
              </a:p>
              <a:p>
                <a:r>
                  <a:rPr lang="de-DE" sz="1400" dirty="0"/>
                  <a:t>gesüßte Säfte</a:t>
                </a:r>
              </a:p>
            </p:txBody>
          </p:sp>
        </p:grpSp>
        <p:sp>
          <p:nvSpPr>
            <p:cNvPr id="29" name="Pfeil nach unten 28"/>
            <p:cNvSpPr/>
            <p:nvPr/>
          </p:nvSpPr>
          <p:spPr>
            <a:xfrm rot="17666389">
              <a:off x="2917695" y="2881861"/>
              <a:ext cx="504056" cy="486912"/>
            </a:xfrm>
            <a:prstGeom prst="downArrow">
              <a:avLst>
                <a:gd name="adj1" fmla="val 37598"/>
                <a:gd name="adj2" fmla="val 50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3959331" y="1166416"/>
            <a:ext cx="2655397" cy="1596252"/>
            <a:chOff x="3959331" y="970616"/>
            <a:chExt cx="2816723" cy="1792052"/>
          </a:xfrm>
        </p:grpSpPr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9331" y="970616"/>
              <a:ext cx="2816723" cy="1628800"/>
            </a:xfrm>
            <a:prstGeom prst="rect">
              <a:avLst/>
            </a:prstGeom>
          </p:spPr>
        </p:pic>
        <p:sp>
          <p:nvSpPr>
            <p:cNvPr id="30" name="Pfeil nach unten 29"/>
            <p:cNvSpPr/>
            <p:nvPr/>
          </p:nvSpPr>
          <p:spPr>
            <a:xfrm>
              <a:off x="4920849" y="2274247"/>
              <a:ext cx="504056" cy="488421"/>
            </a:xfrm>
            <a:prstGeom prst="downArrow">
              <a:avLst>
                <a:gd name="adj1" fmla="val 37598"/>
                <a:gd name="adj2" fmla="val 50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6560037" y="1166416"/>
            <a:ext cx="2476459" cy="2111001"/>
            <a:chOff x="6560037" y="1166416"/>
            <a:chExt cx="2476459" cy="2111001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6614728" y="1166416"/>
              <a:ext cx="2421768" cy="2065724"/>
              <a:chOff x="6614728" y="1166416"/>
              <a:chExt cx="2421768" cy="2065724"/>
            </a:xfrm>
          </p:grpSpPr>
          <p:pic>
            <p:nvPicPr>
              <p:cNvPr id="20" name="Grafik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4728" y="1166416"/>
                <a:ext cx="2421768" cy="1614512"/>
              </a:xfrm>
              <a:prstGeom prst="rect">
                <a:avLst/>
              </a:prstGeom>
            </p:spPr>
          </p:pic>
          <p:sp>
            <p:nvSpPr>
              <p:cNvPr id="21" name="Textfeld 20"/>
              <p:cNvSpPr txBox="1"/>
              <p:nvPr/>
            </p:nvSpPr>
            <p:spPr>
              <a:xfrm>
                <a:off x="7137612" y="2708920"/>
                <a:ext cx="18268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Arzneimittel-nebenwirkungen</a:t>
                </a:r>
              </a:p>
            </p:txBody>
          </p:sp>
        </p:grpSp>
        <p:sp>
          <p:nvSpPr>
            <p:cNvPr id="31" name="Pfeil nach unten 30"/>
            <p:cNvSpPr/>
            <p:nvPr/>
          </p:nvSpPr>
          <p:spPr>
            <a:xfrm rot="2722603">
              <a:off x="6552220" y="2781178"/>
              <a:ext cx="504056" cy="488421"/>
            </a:xfrm>
            <a:prstGeom prst="downArrow">
              <a:avLst>
                <a:gd name="adj1" fmla="val 37598"/>
                <a:gd name="adj2" fmla="val 50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6805787" y="4444678"/>
            <a:ext cx="2374724" cy="2041023"/>
            <a:chOff x="6805787" y="4444678"/>
            <a:chExt cx="2374724" cy="2041023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7164288" y="4509120"/>
              <a:ext cx="2016223" cy="1976581"/>
              <a:chOff x="7380313" y="4784532"/>
              <a:chExt cx="2016223" cy="1976581"/>
            </a:xfrm>
          </p:grpSpPr>
          <p:grpSp>
            <p:nvGrpSpPr>
              <p:cNvPr id="11" name="Gruppieren 10"/>
              <p:cNvGrpSpPr/>
              <p:nvPr/>
            </p:nvGrpSpPr>
            <p:grpSpPr>
              <a:xfrm>
                <a:off x="7380313" y="4784532"/>
                <a:ext cx="1551023" cy="1641419"/>
                <a:chOff x="6909409" y="4536504"/>
                <a:chExt cx="1789359" cy="1889448"/>
              </a:xfrm>
            </p:grpSpPr>
            <p:pic>
              <p:nvPicPr>
                <p:cNvPr id="8" name="Grafik 7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884368" y="4536504"/>
                  <a:ext cx="814400" cy="1628800"/>
                </a:xfrm>
                <a:prstGeom prst="rect">
                  <a:avLst/>
                </a:prstGeom>
              </p:spPr>
            </p:pic>
            <p:pic>
              <p:nvPicPr>
                <p:cNvPr id="9" name="Grafik 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909409" y="4869160"/>
                  <a:ext cx="1198405" cy="1556792"/>
                </a:xfrm>
                <a:prstGeom prst="rect">
                  <a:avLst/>
                </a:prstGeom>
              </p:spPr>
            </p:pic>
          </p:grpSp>
          <p:sp>
            <p:nvSpPr>
              <p:cNvPr id="16" name="Textfeld 15"/>
              <p:cNvSpPr txBox="1"/>
              <p:nvPr/>
            </p:nvSpPr>
            <p:spPr>
              <a:xfrm>
                <a:off x="7740352" y="6453336"/>
                <a:ext cx="16561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Alkohol</a:t>
                </a:r>
              </a:p>
            </p:txBody>
          </p:sp>
        </p:grpSp>
        <p:sp>
          <p:nvSpPr>
            <p:cNvPr id="32" name="Pfeil nach unten 31"/>
            <p:cNvSpPr/>
            <p:nvPr/>
          </p:nvSpPr>
          <p:spPr>
            <a:xfrm rot="8075401">
              <a:off x="6797970" y="4452495"/>
              <a:ext cx="504056" cy="488421"/>
            </a:xfrm>
            <a:prstGeom prst="downArrow">
              <a:avLst>
                <a:gd name="adj1" fmla="val 37598"/>
                <a:gd name="adj2" fmla="val 50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826343" y="4515910"/>
            <a:ext cx="3242842" cy="2307338"/>
            <a:chOff x="826343" y="4515910"/>
            <a:chExt cx="3242842" cy="2307338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826343" y="4515910"/>
              <a:ext cx="3242842" cy="2307338"/>
              <a:chOff x="826343" y="4515910"/>
              <a:chExt cx="3242842" cy="2307338"/>
            </a:xfrm>
          </p:grpSpPr>
          <p:pic>
            <p:nvPicPr>
              <p:cNvPr id="13" name="Grafik 1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343" y="4515910"/>
                <a:ext cx="3242842" cy="2153450"/>
              </a:xfrm>
              <a:prstGeom prst="rect">
                <a:avLst/>
              </a:prstGeom>
            </p:spPr>
          </p:pic>
          <p:sp>
            <p:nvSpPr>
              <p:cNvPr id="15" name="Textfeld 14"/>
              <p:cNvSpPr txBox="1"/>
              <p:nvPr/>
            </p:nvSpPr>
            <p:spPr>
              <a:xfrm>
                <a:off x="1691679" y="6300028"/>
                <a:ext cx="22017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Übergewicht und Fettstoffwechselstörungen</a:t>
                </a:r>
              </a:p>
            </p:txBody>
          </p:sp>
        </p:grpSp>
        <p:sp>
          <p:nvSpPr>
            <p:cNvPr id="33" name="Pfeil nach unten 32"/>
            <p:cNvSpPr/>
            <p:nvPr/>
          </p:nvSpPr>
          <p:spPr>
            <a:xfrm rot="14332886">
              <a:off x="3158650" y="4829310"/>
              <a:ext cx="504056" cy="488421"/>
            </a:xfrm>
            <a:prstGeom prst="downArrow">
              <a:avLst>
                <a:gd name="adj1" fmla="val 37598"/>
                <a:gd name="adj2" fmla="val 50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4211960" y="5175084"/>
            <a:ext cx="2838038" cy="1638292"/>
            <a:chOff x="4211960" y="5175084"/>
            <a:chExt cx="2838038" cy="1638292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4211960" y="5592635"/>
              <a:ext cx="2838038" cy="1220741"/>
              <a:chOff x="4572637" y="5647800"/>
              <a:chExt cx="2838038" cy="1220741"/>
            </a:xfrm>
          </p:grpSpPr>
          <p:sp>
            <p:nvSpPr>
              <p:cNvPr id="23" name="Textfeld 22"/>
              <p:cNvSpPr txBox="1"/>
              <p:nvPr/>
            </p:nvSpPr>
            <p:spPr>
              <a:xfrm>
                <a:off x="5456307" y="5770418"/>
                <a:ext cx="195436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/>
                  <a:t>Andere Krankheiten: </a:t>
                </a:r>
                <a:r>
                  <a:rPr lang="de-DE" sz="1400" dirty="0"/>
                  <a:t>Virushepatitis, Zöliakie, Eisenspeicherkrankheit, LAL-D u.a.</a:t>
                </a:r>
              </a:p>
            </p:txBody>
          </p:sp>
          <p:pic>
            <p:nvPicPr>
              <p:cNvPr id="25" name="Grafik 2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637" y="5647800"/>
                <a:ext cx="850068" cy="1220741"/>
              </a:xfrm>
              <a:prstGeom prst="rect">
                <a:avLst/>
              </a:prstGeom>
            </p:spPr>
          </p:pic>
        </p:grpSp>
        <p:sp>
          <p:nvSpPr>
            <p:cNvPr id="34" name="Pfeil nach unten 33"/>
            <p:cNvSpPr/>
            <p:nvPr/>
          </p:nvSpPr>
          <p:spPr>
            <a:xfrm rot="10800000">
              <a:off x="4949336" y="5175084"/>
              <a:ext cx="504056" cy="488421"/>
            </a:xfrm>
            <a:prstGeom prst="downArrow">
              <a:avLst>
                <a:gd name="adj1" fmla="val 37598"/>
                <a:gd name="adj2" fmla="val 50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1" name="Grafik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50" y="-5281"/>
            <a:ext cx="1090191" cy="76998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619673" y="642754"/>
            <a:ext cx="7488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chemeClr val="accent5">
                    <a:lumMod val="75000"/>
                  </a:schemeClr>
                </a:solidFill>
              </a:rPr>
              <a:t>Mögliche Ursachen für Fettleber (allgemein)</a:t>
            </a:r>
          </a:p>
        </p:txBody>
      </p:sp>
      <p:pic>
        <p:nvPicPr>
          <p:cNvPr id="43" name="Grafik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57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55776" y="1268140"/>
            <a:ext cx="5616624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4000" b="1" dirty="0">
                <a:solidFill>
                  <a:schemeClr val="accent5">
                    <a:lumMod val="75000"/>
                  </a:schemeClr>
                </a:solidFill>
              </a:rPr>
              <a:t>Nicht alkoholische Fettlebererkrankungen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620688"/>
            <a:ext cx="6192688" cy="576064"/>
          </a:xfrm>
        </p:spPr>
        <p:txBody>
          <a:bodyPr/>
          <a:lstStyle/>
          <a:p>
            <a:pPr algn="l" eaLnBrk="1" hangingPunct="1"/>
            <a:r>
              <a:rPr lang="de-DE" altLang="de-DE" sz="2400" b="1" dirty="0">
                <a:solidFill>
                  <a:schemeClr val="accent2"/>
                </a:solidFill>
              </a:rPr>
              <a:t> </a:t>
            </a:r>
            <a:r>
              <a:rPr lang="de-DE" altLang="de-DE" sz="2400" b="1" dirty="0">
                <a:solidFill>
                  <a:schemeClr val="accent5">
                    <a:lumMod val="75000"/>
                  </a:schemeClr>
                </a:solidFill>
              </a:rPr>
              <a:t>Worum geht es in dieser Präsentation?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1619672" y="3081662"/>
            <a:ext cx="7920880" cy="3783983"/>
            <a:chOff x="1619672" y="3081662"/>
            <a:chExt cx="7920880" cy="3783983"/>
          </a:xfrm>
        </p:grpSpPr>
        <p:sp>
          <p:nvSpPr>
            <p:cNvPr id="9" name="Textfeld 8"/>
            <p:cNvSpPr txBox="1"/>
            <p:nvPr/>
          </p:nvSpPr>
          <p:spPr>
            <a:xfrm>
              <a:off x="4716016" y="3356992"/>
              <a:ext cx="4824536" cy="3508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/>
                <a:t>Häufige Ursachen 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400" dirty="0"/>
                <a:t>Übergewicht oder Adipositas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400" dirty="0"/>
                <a:t>Insulinresistenz oder Diabetes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400" dirty="0"/>
                <a:t>Hohe Blutfettwerte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400" dirty="0"/>
                <a:t>Bluthochdruck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400" dirty="0"/>
                <a:t>Fehlernährung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400" dirty="0"/>
                <a:t>Bewegungsarmut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e-DE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e-DE" dirty="0"/>
            </a:p>
            <a:p>
              <a:pPr marL="285750" indent="-285750">
                <a:buFontTx/>
                <a:buChar char="-"/>
              </a:pPr>
              <a:endParaRPr lang="de-DE" dirty="0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3081662"/>
              <a:ext cx="2939626" cy="2939626"/>
            </a:xfrm>
            <a:prstGeom prst="rect">
              <a:avLst/>
            </a:prstGeom>
          </p:spPr>
        </p:pic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2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419872" y="1772816"/>
            <a:ext cx="5574655" cy="18847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100" b="1" dirty="0" err="1">
                <a:solidFill>
                  <a:schemeClr val="accent5">
                    <a:lumMod val="75000"/>
                  </a:schemeClr>
                </a:solidFill>
              </a:rPr>
              <a:t>Einfache</a:t>
            </a:r>
            <a:r>
              <a:rPr lang="en-GB" sz="3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100" b="1" dirty="0" err="1">
                <a:solidFill>
                  <a:schemeClr val="accent5">
                    <a:lumMod val="75000"/>
                  </a:schemeClr>
                </a:solidFill>
              </a:rPr>
              <a:t>Fettleberverfettung</a:t>
            </a:r>
            <a:r>
              <a:rPr lang="en-GB" sz="31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br>
              <a:rPr lang="en-GB" sz="31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3100" b="1" dirty="0">
                <a:solidFill>
                  <a:schemeClr val="accent5">
                    <a:lumMod val="75000"/>
                  </a:schemeClr>
                </a:solidFill>
              </a:rPr>
              <a:t>NAFL = Non-alcoholic Fatty Liver </a:t>
            </a:r>
          </a:p>
          <a:p>
            <a:r>
              <a:rPr lang="en-GB" sz="1900" dirty="0" err="1"/>
              <a:t>Weniger</a:t>
            </a:r>
            <a:r>
              <a:rPr lang="en-GB" sz="1900" dirty="0"/>
              <a:t> </a:t>
            </a:r>
            <a:r>
              <a:rPr lang="en-GB" sz="1900" dirty="0" err="1"/>
              <a:t>riskant</a:t>
            </a:r>
            <a:r>
              <a:rPr lang="en-GB" sz="1900" dirty="0"/>
              <a:t> </a:t>
            </a:r>
            <a:r>
              <a:rPr lang="en-GB" sz="1900" dirty="0" err="1"/>
              <a:t>als</a:t>
            </a:r>
            <a:r>
              <a:rPr lang="en-GB" sz="1900" dirty="0"/>
              <a:t> NASH, </a:t>
            </a:r>
            <a:r>
              <a:rPr lang="en-GB" sz="1900" dirty="0" err="1"/>
              <a:t>aber</a:t>
            </a:r>
            <a:r>
              <a:rPr lang="en-GB" sz="1900" dirty="0"/>
              <a:t> </a:t>
            </a:r>
            <a:r>
              <a:rPr lang="en-GB" sz="1900" dirty="0" err="1"/>
              <a:t>nicht</a:t>
            </a:r>
            <a:r>
              <a:rPr lang="en-GB" sz="1900" dirty="0"/>
              <a:t> </a:t>
            </a:r>
            <a:r>
              <a:rPr lang="en-GB" sz="1900" dirty="0" err="1"/>
              <a:t>immer</a:t>
            </a:r>
            <a:r>
              <a:rPr lang="en-GB" sz="1900" dirty="0"/>
              <a:t> </a:t>
            </a:r>
            <a:r>
              <a:rPr lang="en-GB" sz="1900" dirty="0" err="1"/>
              <a:t>harmlos</a:t>
            </a:r>
            <a:endParaRPr lang="en-GB" sz="1900" dirty="0"/>
          </a:p>
          <a:p>
            <a:r>
              <a:rPr lang="en-GB" sz="1900" dirty="0" err="1"/>
              <a:t>Bereits</a:t>
            </a:r>
            <a:r>
              <a:rPr lang="en-GB" sz="1900" dirty="0"/>
              <a:t> </a:t>
            </a:r>
            <a:r>
              <a:rPr lang="en-GB" sz="1900" dirty="0" err="1"/>
              <a:t>ungünstig</a:t>
            </a:r>
            <a:r>
              <a:rPr lang="en-GB" sz="1900" dirty="0"/>
              <a:t> </a:t>
            </a:r>
            <a:r>
              <a:rPr lang="en-GB" sz="1900" dirty="0" err="1"/>
              <a:t>für</a:t>
            </a:r>
            <a:r>
              <a:rPr lang="en-GB" sz="1900" dirty="0"/>
              <a:t> Stoffwechsel und </a:t>
            </a:r>
            <a:r>
              <a:rPr lang="en-GB" sz="1900" dirty="0" err="1"/>
              <a:t>Herz</a:t>
            </a:r>
            <a:endParaRPr lang="en-GB" sz="1900" dirty="0"/>
          </a:p>
          <a:p>
            <a:r>
              <a:rPr lang="en-GB" sz="1900" dirty="0" err="1"/>
              <a:t>Risiko</a:t>
            </a:r>
            <a:r>
              <a:rPr lang="en-GB" sz="1900" dirty="0"/>
              <a:t> von </a:t>
            </a:r>
            <a:r>
              <a:rPr lang="en-GB" sz="1900" dirty="0" err="1"/>
              <a:t>Lebervernarbung</a:t>
            </a:r>
            <a:r>
              <a:rPr lang="en-GB" sz="1900" dirty="0"/>
              <a:t> </a:t>
            </a:r>
            <a:r>
              <a:rPr lang="en-GB" sz="1900" dirty="0" err="1"/>
              <a:t>ist</a:t>
            </a:r>
            <a:r>
              <a:rPr lang="en-GB" sz="1900" dirty="0"/>
              <a:t> </a:t>
            </a:r>
            <a:r>
              <a:rPr lang="en-GB" sz="1900" dirty="0" err="1"/>
              <a:t>hier</a:t>
            </a:r>
            <a:r>
              <a:rPr lang="en-GB" sz="1900" dirty="0"/>
              <a:t> </a:t>
            </a:r>
            <a:r>
              <a:rPr lang="en-GB" sz="1900" dirty="0" err="1"/>
              <a:t>geringer</a:t>
            </a:r>
            <a:r>
              <a:rPr lang="en-GB" sz="1900" dirty="0"/>
              <a:t> </a:t>
            </a:r>
            <a:br>
              <a:rPr lang="en-GB" sz="1900" dirty="0"/>
            </a:br>
            <a:r>
              <a:rPr lang="en-GB" sz="1900" dirty="0"/>
              <a:t>– </a:t>
            </a:r>
            <a:r>
              <a:rPr lang="en-GB" sz="1900" dirty="0" err="1"/>
              <a:t>aber</a:t>
            </a:r>
            <a:r>
              <a:rPr lang="en-GB" sz="1900" dirty="0"/>
              <a:t> </a:t>
            </a:r>
            <a:r>
              <a:rPr lang="en-GB" sz="1900" dirty="0" err="1"/>
              <a:t>leider</a:t>
            </a:r>
            <a:r>
              <a:rPr lang="en-GB" sz="1900" dirty="0"/>
              <a:t> </a:t>
            </a:r>
            <a:r>
              <a:rPr lang="en-GB" sz="1900" dirty="0" err="1"/>
              <a:t>nicht</a:t>
            </a:r>
            <a:r>
              <a:rPr lang="en-GB" sz="1900" dirty="0"/>
              <a:t> null (das </a:t>
            </a:r>
            <a:r>
              <a:rPr lang="en-GB" sz="1900" dirty="0" err="1"/>
              <a:t>dachte</a:t>
            </a:r>
            <a:r>
              <a:rPr lang="en-GB" sz="1900" dirty="0"/>
              <a:t> man </a:t>
            </a:r>
            <a:r>
              <a:rPr lang="en-GB" sz="1900" dirty="0" err="1"/>
              <a:t>lange</a:t>
            </a:r>
            <a:r>
              <a:rPr lang="en-GB" sz="1900" dirty="0"/>
              <a:t>)</a:t>
            </a:r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  <a:p>
            <a:endParaRPr lang="en-GB" sz="2200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76672"/>
            <a:ext cx="6897984" cy="1224136"/>
          </a:xfrm>
        </p:spPr>
        <p:txBody>
          <a:bodyPr/>
          <a:lstStyle/>
          <a:p>
            <a:pPr eaLnBrk="1" hangingPunct="1"/>
            <a:r>
              <a:rPr lang="de-DE" altLang="de-DE" b="1" dirty="0">
                <a:solidFill>
                  <a:schemeClr val="accent5">
                    <a:lumMod val="75000"/>
                  </a:schemeClr>
                </a:solidFill>
              </a:rPr>
              <a:t> Risiken einer Fettleber</a:t>
            </a:r>
            <a:br>
              <a:rPr lang="de-DE" altLang="de-DE" b="1" dirty="0">
                <a:solidFill>
                  <a:schemeClr val="accent5">
                    <a:lumMod val="75000"/>
                  </a:schemeClr>
                </a:solidFill>
              </a:rPr>
            </a:br>
            <a:endParaRPr lang="de-DE" altLang="de-DE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1770161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419872" y="3861048"/>
            <a:ext cx="613715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</a:rPr>
              <a:t>Manchmal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</a:rPr>
              <a:t>entsteht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</a:rPr>
              <a:t>aus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</a:rPr>
              <a:t>Fettleber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</a:rPr>
              <a:t>eine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</a:rPr>
              <a:t>Fettleber</a:t>
            </a:r>
            <a:r>
              <a:rPr lang="en-GB" sz="2400" b="1" i="1" dirty="0" err="1">
                <a:solidFill>
                  <a:schemeClr val="accent5">
                    <a:lumMod val="75000"/>
                  </a:schemeClr>
                </a:solidFill>
              </a:rPr>
              <a:t>entzündung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</a:rPr>
              <a:t>nicht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</a:rPr>
              <a:t>alkoholische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 Steatohepatitis (NASH)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Erhöhtes</a:t>
            </a:r>
            <a:r>
              <a:rPr lang="en-GB" sz="1600" dirty="0"/>
              <a:t> </a:t>
            </a:r>
            <a:r>
              <a:rPr lang="en-GB" sz="1600" dirty="0" err="1"/>
              <a:t>Risiko</a:t>
            </a:r>
            <a:r>
              <a:rPr lang="en-GB" sz="1600" dirty="0"/>
              <a:t> </a:t>
            </a:r>
            <a:r>
              <a:rPr lang="en-GB" sz="1600" dirty="0" err="1"/>
              <a:t>für</a:t>
            </a:r>
            <a:r>
              <a:rPr lang="en-GB" sz="1600" dirty="0"/>
              <a:t> </a:t>
            </a:r>
            <a:r>
              <a:rPr lang="en-GB" sz="1600" dirty="0" err="1"/>
              <a:t>Lebervernarbung</a:t>
            </a:r>
            <a:r>
              <a:rPr lang="en-GB" sz="1600" dirty="0"/>
              <a:t> (Fibrose) </a:t>
            </a:r>
            <a:r>
              <a:rPr lang="en-GB" sz="1600" dirty="0" err="1"/>
              <a:t>bis</a:t>
            </a:r>
            <a:r>
              <a:rPr lang="en-GB" sz="1600" dirty="0"/>
              <a:t> </a:t>
            </a:r>
            <a:r>
              <a:rPr lang="en-GB" sz="1600" dirty="0" err="1"/>
              <a:t>zur</a:t>
            </a:r>
            <a:r>
              <a:rPr lang="en-GB" sz="1600" dirty="0"/>
              <a:t> </a:t>
            </a:r>
            <a:r>
              <a:rPr lang="en-GB" sz="1600" dirty="0" err="1"/>
              <a:t>Zirrhose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Erhöhtes</a:t>
            </a:r>
            <a:r>
              <a:rPr lang="en-GB" sz="1600" dirty="0"/>
              <a:t> </a:t>
            </a:r>
            <a:r>
              <a:rPr lang="en-GB" sz="1600" dirty="0" err="1"/>
              <a:t>Risiko</a:t>
            </a:r>
            <a:r>
              <a:rPr lang="en-GB" sz="1600" dirty="0"/>
              <a:t> </a:t>
            </a:r>
            <a:r>
              <a:rPr lang="en-GB" sz="1600" dirty="0" err="1"/>
              <a:t>für</a:t>
            </a:r>
            <a:r>
              <a:rPr lang="en-GB" sz="1600" dirty="0"/>
              <a:t> </a:t>
            </a:r>
            <a:r>
              <a:rPr lang="en-GB" sz="1600" dirty="0" err="1"/>
              <a:t>Leberzellkrebs</a:t>
            </a:r>
            <a:r>
              <a:rPr lang="en-GB" sz="1600" dirty="0"/>
              <a:t> (HCC)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Erhöhtes</a:t>
            </a:r>
            <a:r>
              <a:rPr lang="en-GB" sz="1600" dirty="0"/>
              <a:t>  </a:t>
            </a:r>
            <a:r>
              <a:rPr lang="en-GB" sz="1600" dirty="0" err="1"/>
              <a:t>Risiko</a:t>
            </a:r>
            <a:r>
              <a:rPr lang="en-GB" sz="1600" dirty="0"/>
              <a:t> von </a:t>
            </a:r>
            <a:r>
              <a:rPr lang="en-GB" sz="1600" dirty="0" err="1"/>
              <a:t>Arteriosklerose</a:t>
            </a:r>
            <a:r>
              <a:rPr lang="en-GB" sz="1600" dirty="0"/>
              <a:t>, </a:t>
            </a:r>
            <a:r>
              <a:rPr lang="en-GB" sz="1600" dirty="0" err="1"/>
              <a:t>Herzinfarkten</a:t>
            </a:r>
            <a:r>
              <a:rPr lang="en-GB" sz="1600" dirty="0"/>
              <a:t> und </a:t>
            </a:r>
            <a:r>
              <a:rPr lang="en-GB" sz="1600" dirty="0" err="1"/>
              <a:t>Schlaganfällen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NASH </a:t>
            </a:r>
            <a:r>
              <a:rPr lang="en-GB" sz="1600" dirty="0" err="1"/>
              <a:t>begünstigt</a:t>
            </a:r>
            <a:r>
              <a:rPr lang="en-GB" sz="1600" dirty="0"/>
              <a:t> Diabetes… und </a:t>
            </a:r>
            <a:r>
              <a:rPr lang="en-GB" sz="1600" dirty="0" err="1"/>
              <a:t>umgekehrt</a:t>
            </a:r>
            <a:r>
              <a:rPr lang="en-GB" sz="1600" dirty="0"/>
              <a:t>!</a:t>
            </a:r>
          </a:p>
          <a:p>
            <a:endParaRPr lang="de-DE" sz="17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1927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59832" y="2348880"/>
            <a:ext cx="4824536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altLang="de-DE" sz="4000" b="1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741709" y="1412776"/>
            <a:ext cx="6646715" cy="4470463"/>
            <a:chOff x="1741709" y="2033180"/>
            <a:chExt cx="6646715" cy="4470463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57018">
              <a:off x="1741709" y="2033180"/>
              <a:ext cx="5109101" cy="4470463"/>
            </a:xfrm>
            <a:prstGeom prst="rect">
              <a:avLst/>
            </a:prstGeom>
          </p:spPr>
        </p:pic>
        <p:sp>
          <p:nvSpPr>
            <p:cNvPr id="2" name="Textfeld 1"/>
            <p:cNvSpPr txBox="1"/>
            <p:nvPr/>
          </p:nvSpPr>
          <p:spPr>
            <a:xfrm rot="21192989">
              <a:off x="6084168" y="2952882"/>
              <a:ext cx="23042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Ja!</a:t>
              </a:r>
            </a:p>
          </p:txBody>
        </p:sp>
      </p:grp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92696"/>
            <a:ext cx="7344816" cy="1296144"/>
          </a:xfrm>
        </p:spPr>
        <p:txBody>
          <a:bodyPr/>
          <a:lstStyle/>
          <a:p>
            <a:pPr eaLnBrk="1" hangingPunct="1"/>
            <a:r>
              <a:rPr lang="de-DE" altLang="de-DE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altLang="de-DE" sz="3700" b="1" dirty="0">
                <a:solidFill>
                  <a:schemeClr val="accent5">
                    <a:lumMod val="75000"/>
                  </a:schemeClr>
                </a:solidFill>
              </a:rPr>
              <a:t>Kann man diese Risiken reduzieren?</a:t>
            </a:r>
            <a:r>
              <a:rPr lang="de-DE" altLang="de-DE" sz="36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de-DE" altLang="de-DE" sz="3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altLang="de-DE" sz="2800" b="1" dirty="0">
                <a:solidFill>
                  <a:schemeClr val="accent5">
                    <a:lumMod val="75000"/>
                  </a:schemeClr>
                </a:solidFill>
              </a:rPr>
              <a:t>Lässt sich Fettleber und NASH zurückbilden?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51720" y="5301208"/>
            <a:ext cx="66247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Wenn die Ursachen ausgeschaltet werden können, kann sich eine Fettleber und z.T. sogar eine anfängliche NASH zurückbilden! Auch Begleiterkrankungen können sich bessern.</a:t>
            </a:r>
          </a:p>
          <a:p>
            <a:endParaRPr lang="de-DE" sz="1000" dirty="0"/>
          </a:p>
          <a:p>
            <a:pPr algn="r"/>
            <a:r>
              <a:rPr lang="de-DE" b="1" dirty="0"/>
              <a:t>Aber zunächst zur Frage: Wie diagnostiziert man eine Fettleber?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57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548680"/>
            <a:ext cx="6897984" cy="1296144"/>
          </a:xfrm>
        </p:spPr>
        <p:txBody>
          <a:bodyPr/>
          <a:lstStyle/>
          <a:p>
            <a:pPr eaLnBrk="1" hangingPunct="1"/>
            <a:r>
              <a:rPr lang="de-DE" altLang="de-DE" b="1" dirty="0">
                <a:solidFill>
                  <a:schemeClr val="accent2"/>
                </a:solidFill>
              </a:rPr>
              <a:t> </a:t>
            </a:r>
            <a:r>
              <a:rPr lang="de-DE" altLang="de-DE" b="1" dirty="0">
                <a:solidFill>
                  <a:schemeClr val="accent5">
                    <a:lumMod val="75000"/>
                  </a:schemeClr>
                </a:solidFill>
              </a:rPr>
              <a:t>Fettleber-Diagnose</a:t>
            </a:r>
            <a:endParaRPr lang="de-DE" altLang="de-DE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556792"/>
            <a:ext cx="2478021" cy="3696214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2483767" y="1556792"/>
            <a:ext cx="6552729" cy="2088232"/>
            <a:chOff x="2483767" y="1556792"/>
            <a:chExt cx="6552729" cy="2088232"/>
          </a:xfrm>
        </p:grpSpPr>
        <p:sp>
          <p:nvSpPr>
            <p:cNvPr id="2" name="Rechteck 1"/>
            <p:cNvSpPr/>
            <p:nvPr/>
          </p:nvSpPr>
          <p:spPr>
            <a:xfrm>
              <a:off x="2483767" y="1556792"/>
              <a:ext cx="6552729" cy="2088232"/>
            </a:xfrm>
            <a:prstGeom prst="rect">
              <a:avLst/>
            </a:prstGeom>
            <a:solidFill>
              <a:schemeClr val="accent5">
                <a:lumMod val="75000"/>
                <a:alpha val="11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2843808" y="2010147"/>
              <a:ext cx="5832648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000" b="1" dirty="0"/>
                <a:t>Ultraschall:</a:t>
              </a:r>
              <a:r>
                <a:rPr lang="de-DE" sz="2000" dirty="0"/>
                <a:t> Fettleber oft schon erkennbar</a:t>
              </a:r>
              <a:br>
                <a:rPr lang="de-DE" sz="2000" dirty="0"/>
              </a:br>
              <a:r>
                <a:rPr lang="de-DE" sz="1300" dirty="0"/>
                <a:t>Fettleber ist hier oft hell und vergrößert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000" b="1" dirty="0"/>
                <a:t>Laborwerte:</a:t>
              </a:r>
              <a:r>
                <a:rPr lang="de-DE" sz="2000" dirty="0"/>
                <a:t> z.B. Gamma-GT, GOT, GPT, alkalische Phosphatase, Cholesterin, </a:t>
              </a:r>
              <a:r>
                <a:rPr lang="de-DE" sz="2000" dirty="0" err="1"/>
                <a:t>Triglyzeride</a:t>
              </a:r>
              <a:r>
                <a:rPr lang="de-DE" sz="2000" dirty="0"/>
                <a:t> und Glucose</a:t>
              </a:r>
              <a:r>
                <a:rPr lang="de-DE" sz="2200" dirty="0"/>
                <a:t/>
              </a:r>
              <a:br>
                <a:rPr lang="de-DE" sz="2200" dirty="0"/>
              </a:br>
              <a:r>
                <a:rPr lang="de-DE" sz="1300" dirty="0"/>
                <a:t>Oft erhöhte Werte, aber nicht beweisend für Fettleber. Erhöhte Leberwerte GOT/GPT können indirekt auf Leberentzündung hinweisen (kein Beweis)</a:t>
              </a: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2823691" y="1654344"/>
              <a:ext cx="51951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chemeClr val="accent5">
                      <a:lumMod val="75000"/>
                    </a:schemeClr>
                  </a:solidFill>
                </a:rPr>
                <a:t>Übliche Diagnostik </a:t>
              </a:r>
              <a:r>
                <a:rPr lang="de-DE" sz="2200" dirty="0">
                  <a:solidFill>
                    <a:schemeClr val="accent5">
                      <a:lumMod val="75000"/>
                    </a:schemeClr>
                  </a:solidFill>
                </a:rPr>
                <a:t>(reicht oft)</a:t>
              </a:r>
              <a:r>
                <a:rPr lang="de-DE" sz="2200" b="1" dirty="0">
                  <a:solidFill>
                    <a:schemeClr val="accent5">
                      <a:lumMod val="75000"/>
                    </a:schemeClr>
                  </a:solidFill>
                </a:rPr>
                <a:t>:</a:t>
              </a: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2483766" y="3755132"/>
            <a:ext cx="6624592" cy="2883371"/>
            <a:chOff x="2483766" y="3755132"/>
            <a:chExt cx="6624592" cy="2883371"/>
          </a:xfrm>
        </p:grpSpPr>
        <p:sp>
          <p:nvSpPr>
            <p:cNvPr id="7" name="Rechteck 6"/>
            <p:cNvSpPr/>
            <p:nvPr/>
          </p:nvSpPr>
          <p:spPr>
            <a:xfrm>
              <a:off x="2483766" y="3755132"/>
              <a:ext cx="6552729" cy="2883371"/>
            </a:xfrm>
            <a:prstGeom prst="rect">
              <a:avLst/>
            </a:prstGeom>
            <a:solidFill>
              <a:schemeClr val="accent5">
                <a:lumMod val="75000"/>
                <a:alpha val="11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2771800" y="4215745"/>
              <a:ext cx="6336558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000" b="1" dirty="0"/>
                <a:t>Leberpunktion</a:t>
              </a:r>
              <a:r>
                <a:rPr lang="de-DE" sz="2000" dirty="0"/>
                <a:t> (Biopsie) in Zweifelsfällen</a:t>
              </a:r>
              <a:br>
                <a:rPr lang="de-DE" sz="2000" dirty="0"/>
              </a:br>
              <a:r>
                <a:rPr lang="de-DE" sz="1400" dirty="0"/>
                <a:t>z.B. zur Abklärung anderer Diagnosen, und um zwischen einfacher Verfettung oder Fettleberentzündung (NASH) zu unterscheiden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000" b="1" dirty="0"/>
                <a:t>Andere nicht-invasive Verfahren </a:t>
              </a:r>
              <a:r>
                <a:rPr lang="de-DE" sz="2000" dirty="0"/>
                <a:t>in spezialisierten Praxen/Kliniken</a:t>
              </a:r>
              <a:r>
                <a:rPr lang="de-DE" sz="2200" dirty="0"/>
                <a:t/>
              </a:r>
              <a:br>
                <a:rPr lang="de-DE" sz="2200" dirty="0"/>
              </a:br>
              <a:r>
                <a:rPr lang="de-DE" sz="1400" dirty="0"/>
                <a:t>z.B. </a:t>
              </a:r>
              <a:r>
                <a:rPr lang="de-DE" sz="1400" dirty="0" err="1"/>
                <a:t>FibroScan</a:t>
              </a:r>
              <a:r>
                <a:rPr lang="de-DE" sz="1400" baseline="30000" dirty="0" err="1"/>
                <a:t>TM</a:t>
              </a:r>
              <a:r>
                <a:rPr lang="de-DE" sz="1400" dirty="0"/>
                <a:t> mit CAP-Verfahren. MRT ist möglich aber noch wenig verbreitet. In Zweifelsfällen </a:t>
              </a:r>
              <a:r>
                <a:rPr lang="de-DE" sz="1400" i="1" u="sng" dirty="0"/>
                <a:t>kein</a:t>
              </a:r>
              <a:r>
                <a:rPr lang="de-DE" sz="1400" dirty="0"/>
                <a:t> Ersatz für eine Leberpunktion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000" b="1" dirty="0"/>
                <a:t>Noch unüblich: molekulare Marker</a:t>
              </a:r>
              <a:br>
                <a:rPr lang="de-DE" sz="2000" b="1" dirty="0"/>
              </a:br>
              <a:r>
                <a:rPr lang="de-DE" sz="1400" dirty="0"/>
                <a:t>M30, M65, </a:t>
              </a:r>
              <a:r>
                <a:rPr lang="de-DE" sz="1400" dirty="0" err="1"/>
                <a:t>Adiponektin</a:t>
              </a:r>
              <a:r>
                <a:rPr lang="de-DE" sz="1400" dirty="0"/>
                <a:t> </a:t>
              </a:r>
              <a:r>
                <a:rPr lang="de-DE" sz="1400" dirty="0">
                  <a:sym typeface="Wingdings" panose="05000000000000000000" pitchFamily="2" charset="2"/>
                </a:rPr>
                <a:t></a:t>
              </a:r>
              <a:r>
                <a:rPr lang="de-DE" sz="1400" dirty="0"/>
                <a:t> Verdacht auf Fettleberentzündung </a:t>
              </a:r>
              <a:r>
                <a:rPr lang="de-DE" sz="1400" dirty="0">
                  <a:sym typeface="Wingdings" panose="05000000000000000000" pitchFamily="2" charset="2"/>
                </a:rPr>
                <a:t> Leberpunktion</a:t>
              </a:r>
              <a:endParaRPr lang="de-DE" sz="22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771972" y="3817615"/>
              <a:ext cx="49683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chemeClr val="accent5">
                      <a:lumMod val="75000"/>
                    </a:schemeClr>
                  </a:solidFill>
                </a:rPr>
                <a:t>Speziellere Diagnostik </a:t>
              </a:r>
              <a:r>
                <a:rPr lang="de-DE" sz="2200" dirty="0">
                  <a:solidFill>
                    <a:schemeClr val="accent5">
                      <a:lumMod val="75000"/>
                    </a:schemeClr>
                  </a:solidFill>
                </a:rPr>
                <a:t>(falls nötig)</a:t>
              </a:r>
              <a:r>
                <a:rPr lang="de-DE" sz="2200" b="1" dirty="0">
                  <a:solidFill>
                    <a:schemeClr val="accent5">
                      <a:lumMod val="75000"/>
                    </a:schemeClr>
                  </a:solidFill>
                </a:rPr>
                <a:t>:</a:t>
              </a:r>
            </a:p>
          </p:txBody>
        </p:sp>
      </p:grp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02" y="116632"/>
            <a:ext cx="1512168" cy="1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39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04664"/>
            <a:ext cx="6897984" cy="1296144"/>
          </a:xfrm>
        </p:spPr>
        <p:txBody>
          <a:bodyPr/>
          <a:lstStyle/>
          <a:p>
            <a:pPr eaLnBrk="1" hangingPunct="1"/>
            <a:r>
              <a:rPr lang="de-DE" altLang="de-DE" b="1" dirty="0">
                <a:solidFill>
                  <a:schemeClr val="accent2"/>
                </a:solidFill>
              </a:rPr>
              <a:t> </a:t>
            </a:r>
            <a:r>
              <a:rPr lang="de-DE" altLang="de-DE" b="1" dirty="0">
                <a:solidFill>
                  <a:schemeClr val="accent5">
                    <a:lumMod val="75000"/>
                  </a:schemeClr>
                </a:solidFill>
              </a:rPr>
              <a:t>Mögliche Symptome bei Fettleber und NASH</a:t>
            </a:r>
            <a:endParaRPr lang="de-DE" altLang="de-DE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75856" y="2165369"/>
            <a:ext cx="57961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Manche Patienten haben keine Symptome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Häufig unspezifische Symptome: Müdigkeit, Konzentrationsstörungen, Druckschmerz im rechten Oberbauch u.a.</a:t>
            </a:r>
            <a:r>
              <a:rPr lang="de-DE" sz="2600" dirty="0"/>
              <a:t/>
            </a:r>
            <a:br>
              <a:rPr lang="de-DE" sz="2600" dirty="0"/>
            </a:br>
            <a:r>
              <a:rPr lang="de-DE" sz="1400" dirty="0"/>
              <a:t>Leber selbst hat kein Schmerzempfinden, aber umgebendes Gewebe ist empfindlich und kann durch vergrößerte Leber eingeengt werden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Wird die Symptom-Belastung unterschätzt? Dies wird derzeit wissenschaftlich untersucht</a:t>
            </a:r>
            <a:r>
              <a:rPr lang="de-DE" sz="2600" dirty="0"/>
              <a:t/>
            </a:r>
            <a:br>
              <a:rPr lang="de-DE" sz="2600" dirty="0"/>
            </a:br>
            <a:r>
              <a:rPr lang="de-DE" sz="1400" b="1" dirty="0"/>
              <a:t>Laufende GAIN-Studie</a:t>
            </a:r>
            <a:r>
              <a:rPr lang="de-DE" sz="1400" dirty="0"/>
              <a:t> mit NASH-Patienten (entzündliche Fettleber): Hinweis auf weitere Symptome wie z.B. Juckreiz. Eingeschränkte Lebensqualität, insbesondere bei stärkerer Vernarbung. Vorläufige Daten (EASL-Kongress 2019), noch nicht voll veröffentlicht. </a:t>
            </a:r>
            <a:br>
              <a:rPr lang="de-DE" sz="1400" dirty="0"/>
            </a:b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6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612">
            <a:off x="965870" y="2518645"/>
            <a:ext cx="2173633" cy="14550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125">
            <a:off x="810630" y="4019024"/>
            <a:ext cx="2267316" cy="1502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 rot="21315673">
            <a:off x="767715" y="434255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Müdigkeit</a:t>
            </a:r>
          </a:p>
        </p:txBody>
      </p:sp>
      <p:sp>
        <p:nvSpPr>
          <p:cNvPr id="9" name="Textfeld 8"/>
          <p:cNvSpPr txBox="1"/>
          <p:nvPr/>
        </p:nvSpPr>
        <p:spPr>
          <a:xfrm rot="706378">
            <a:off x="1279941" y="3316029"/>
            <a:ext cx="1352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Druckschmerz</a:t>
            </a:r>
          </a:p>
        </p:txBody>
      </p:sp>
    </p:spTree>
    <p:extLst>
      <p:ext uri="{BB962C8B-B14F-4D97-AF65-F5344CB8AC3E}">
        <p14:creationId xmlns:p14="http://schemas.microsoft.com/office/powerpoint/2010/main" val="31822339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881</Words>
  <Application>Microsoft Office PowerPoint</Application>
  <PresentationFormat>Bildschirmpräsentation (4:3)</PresentationFormat>
  <Paragraphs>137</Paragraphs>
  <Slides>18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Larissa</vt:lpstr>
      <vt:lpstr>Image</vt:lpstr>
      <vt:lpstr> Nicht alkoholische Fettlebererkrankungen NAFL und NASH  Eine Präsentation der Deutschen Leberhilfe e.V.</vt:lpstr>
      <vt:lpstr>Der Internationale NASH-Tag wird  am 9. Juni 2022 unter Leitung des  Global Liver Institute begangen.  Worum geht es bei diesem Tag?</vt:lpstr>
      <vt:lpstr> Nicht-alkoholische Fettleber: Die nächste große Lebererkrankung</vt:lpstr>
      <vt:lpstr>PowerPoint-Präsentation</vt:lpstr>
      <vt:lpstr> Worum geht es in dieser Präsentation?</vt:lpstr>
      <vt:lpstr> Risiken einer Fettleber </vt:lpstr>
      <vt:lpstr> Kann man diese Risiken reduzieren? Lässt sich Fettleber und NASH zurückbilden?</vt:lpstr>
      <vt:lpstr> Fettleber-Diagnose</vt:lpstr>
      <vt:lpstr> Mögliche Symptome bei Fettleber und NASH</vt:lpstr>
      <vt:lpstr> Risiken reduzieren: aber wie?</vt:lpstr>
      <vt:lpstr>Trotz aktiver Forschung noch keine medikamentöse Therapie (Stand: Juni 2022)</vt:lpstr>
      <vt:lpstr>Was Sie bei Fettleber und NASH möglichst meiden sollten</vt:lpstr>
      <vt:lpstr>Was man bei Fettleber und NASH heute tun kann:</vt:lpstr>
      <vt:lpstr>Fettleber und Covid-19 Coronavirus SARS-CoV-2</vt:lpstr>
      <vt:lpstr>Häufige Fragen und „Volksweisheiten“ zur Leber</vt:lpstr>
      <vt:lpstr>Gute Nachrichten für Kaffeetrinker!</vt:lpstr>
      <vt:lpstr>Weitere Informationen bei der Deutschen Leberhilfe e.V.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Hintergrund Deutsche Leberhilfe e.V.</dc:title>
  <dc:creator>vanthiel</dc:creator>
  <cp:lastModifiedBy>Ingo van Thiel</cp:lastModifiedBy>
  <cp:revision>402</cp:revision>
  <dcterms:created xsi:type="dcterms:W3CDTF">2013-10-14T07:38:24Z</dcterms:created>
  <dcterms:modified xsi:type="dcterms:W3CDTF">2022-06-08T14:03:16Z</dcterms:modified>
</cp:coreProperties>
</file>